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68" r:id="rId5"/>
    <p:sldId id="259" r:id="rId6"/>
    <p:sldId id="260" r:id="rId7"/>
    <p:sldId id="261" r:id="rId8"/>
    <p:sldId id="262" r:id="rId9"/>
    <p:sldId id="263" r:id="rId10"/>
    <p:sldId id="269" r:id="rId11"/>
    <p:sldId id="264" r:id="rId12"/>
    <p:sldId id="265" r:id="rId13"/>
    <p:sldId id="266" r:id="rId14"/>
    <p:sldId id="271" r:id="rId15"/>
    <p:sldId id="281" r:id="rId16"/>
    <p:sldId id="282" r:id="rId17"/>
    <p:sldId id="283" r:id="rId18"/>
    <p:sldId id="267" r:id="rId19"/>
    <p:sldId id="287" r:id="rId20"/>
    <p:sldId id="270" r:id="rId21"/>
    <p:sldId id="273" r:id="rId22"/>
    <p:sldId id="284" r:id="rId23"/>
    <p:sldId id="274" r:id="rId24"/>
    <p:sldId id="275" r:id="rId25"/>
    <p:sldId id="276" r:id="rId26"/>
    <p:sldId id="285" r:id="rId27"/>
    <p:sldId id="277" r:id="rId28"/>
    <p:sldId id="278" r:id="rId29"/>
    <p:sldId id="279" r:id="rId30"/>
    <p:sldId id="286" r:id="rId31"/>
    <p:sldId id="288" r:id="rId32"/>
    <p:sldId id="2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4A7B95-EAA7-9745-8B5B-C210BF5148D9}">
          <p14:sldIdLst>
            <p14:sldId id="256"/>
          </p14:sldIdLst>
        </p14:section>
        <p14:section name="Introduction" id="{55B303C7-A300-EA4F-BADE-5117F3814801}">
          <p14:sldIdLst>
            <p14:sldId id="257"/>
            <p14:sldId id="258"/>
          </p14:sldIdLst>
        </p14:section>
        <p14:section name="Prior to the Con" id="{C15832A3-7E6F-6548-B3EB-F246CEC2A1F0}">
          <p14:sldIdLst>
            <p14:sldId id="268"/>
            <p14:sldId id="259"/>
            <p14:sldId id="260"/>
          </p14:sldIdLst>
        </p14:section>
        <p14:section name="Meeeting Up Before the Panel" id="{6D2419F8-4D87-404C-8D33-89B979A7EBCC}">
          <p14:sldIdLst>
            <p14:sldId id="261"/>
            <p14:sldId id="262"/>
            <p14:sldId id="263"/>
          </p14:sldIdLst>
        </p14:section>
        <p14:section name="Moderating During the Panel" id="{7F039676-25F6-3246-811B-C166BC05B051}">
          <p14:sldIdLst>
            <p14:sldId id="269"/>
            <p14:sldId id="264"/>
            <p14:sldId id="265"/>
            <p14:sldId id="266"/>
            <p14:sldId id="271"/>
            <p14:sldId id="281"/>
            <p14:sldId id="282"/>
            <p14:sldId id="283"/>
            <p14:sldId id="267"/>
            <p14:sldId id="287"/>
          </p14:sldIdLst>
        </p14:section>
        <p14:section name="Moderating Round-Table Discussions" id="{8DB72469-0AD6-AD4F-9195-02B3CBE220E4}">
          <p14:sldIdLst>
            <p14:sldId id="270"/>
            <p14:sldId id="273"/>
            <p14:sldId id="284"/>
            <p14:sldId id="274"/>
          </p14:sldIdLst>
        </p14:section>
        <p14:section name="Moderator Missteps" id="{E266ED0C-4CDC-4840-B227-4E2D2B15C050}">
          <p14:sldIdLst>
            <p14:sldId id="275"/>
            <p14:sldId id="276"/>
            <p14:sldId id="285"/>
          </p14:sldIdLst>
        </p14:section>
        <p14:section name="Managing Audience Q&amp;A" id="{24792197-06F6-A448-B551-49D40A828381}">
          <p14:sldIdLst>
            <p14:sldId id="277"/>
            <p14:sldId id="278"/>
            <p14:sldId id="279"/>
            <p14:sldId id="286"/>
            <p14:sldId id="288"/>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D4EE"/>
    <a:srgbClr val="52C9EE"/>
    <a:srgbClr val="47BBEE"/>
    <a:srgbClr val="358B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3041"/>
    <p:restoredTop sz="94626"/>
  </p:normalViewPr>
  <p:slideViewPr>
    <p:cSldViewPr snapToGrid="0">
      <p:cViewPr varScale="1">
        <p:scale>
          <a:sx n="121" d="100"/>
          <a:sy n="121" d="100"/>
        </p:scale>
        <p:origin x="904" y="168"/>
      </p:cViewPr>
      <p:guideLst/>
    </p:cSldViewPr>
  </p:slideViewPr>
  <p:notesTextViewPr>
    <p:cViewPr>
      <p:scale>
        <a:sx n="1" d="1"/>
        <a:sy n="1" d="1"/>
      </p:scale>
      <p:origin x="0" y="0"/>
    </p:cViewPr>
  </p:notesTextViewPr>
  <p:notesViewPr>
    <p:cSldViewPr snapToGrid="0">
      <p:cViewPr varScale="1">
        <p:scale>
          <a:sx n="97" d="100"/>
          <a:sy n="97" d="100"/>
        </p:scale>
        <p:origin x="4328" y="-1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E924E-EE5D-6947-9B36-2C7AACE94745}" type="datetimeFigureOut">
              <a:rPr lang="en-US" smtClean="0"/>
              <a:t>5/6/23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D154D-B529-0E45-8A2D-E754A0931371}" type="slidenum">
              <a:rPr lang="en-US" smtClean="0"/>
              <a:t>‹#›</a:t>
            </a:fld>
            <a:endParaRPr lang="en-US"/>
          </a:p>
        </p:txBody>
      </p:sp>
    </p:spTree>
    <p:extLst>
      <p:ext uri="{BB962C8B-B14F-4D97-AF65-F5344CB8AC3E}">
        <p14:creationId xmlns:p14="http://schemas.microsoft.com/office/powerpoint/2010/main" val="180734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forms.gle/2Quo9faYLeVCrdtd8"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mailto:safety@wiscon.ne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mailto:Panels@WisCon.Sf3.or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panels@wiscon.ne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rogram.wiscon.net/welcome.ph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1200"/>
              </a:spcBef>
              <a:spcAft>
                <a:spcPts val="0"/>
              </a:spcAft>
            </a:pPr>
            <a:r>
              <a:rPr lang="en-US" sz="18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What is a moderator?</a:t>
            </a:r>
            <a:endParaRPr lang="en-US" sz="1800" b="1" kern="0" dirty="0">
              <a:solidFill>
                <a:srgbClr val="2F5496"/>
              </a:solidFill>
              <a:effectLst/>
              <a:latin typeface="Calibri Light" panose="020F050202020403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rPr>
              <a:t>Great question! Put simply, a moderator is a conversational facilitator. They’re the grease that keeps the discussion machine going, the communications officer who maintains clear channels between starships. </a:t>
            </a:r>
            <a:endParaRPr lang="en-US" sz="18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rPr>
              <a:t>Like music and good vibes at a party, their job is to get the conversation started and keep it flowing. You’re going to be keeping an eye out for everything from awkward pauses or transitions, a panelist dominating the conversation or getting so far afield you’ve lost sight of what the panel is about, that one audience member with a million questions who doesn’t want to wait to be called on, or potentially even trickier conversational minefields. </a:t>
            </a:r>
            <a:endParaRPr lang="en-US" sz="18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rPr>
              <a:t>While not as visible as the panelists, the role of moderator is invaluable, and it’s central to a smooth, engaging panel discussion. We, quite simply, could not do this convention without mods! </a:t>
            </a: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2</a:t>
            </a:fld>
            <a:endParaRPr lang="en-US"/>
          </a:p>
        </p:txBody>
      </p:sp>
    </p:spTree>
    <p:extLst>
      <p:ext uri="{BB962C8B-B14F-4D97-AF65-F5344CB8AC3E}">
        <p14:creationId xmlns:p14="http://schemas.microsoft.com/office/powerpoint/2010/main" val="1741124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200" b="1" dirty="0">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rPr>
              <a:t>Getting Started</a:t>
            </a:r>
            <a:endParaRPr lang="en-US" sz="1200" b="1" dirty="0">
              <a:solidFill>
                <a:srgbClr val="1F3763"/>
              </a:solidFill>
              <a:effectLst/>
              <a:latin typeface="Calibri Light"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Start the session on time. </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Introduce yourself as the moderator and explain your ground rules (if, how and when the audience can participate, timing for the session, snapping instead of clapping, </a:t>
            </a:r>
            <a:r>
              <a:rPr lang="en-US" sz="1200" dirty="0" err="1">
                <a:effectLst/>
                <a:latin typeface="Calibri" panose="020F0502020204030204" pitchFamily="34" charset="0"/>
                <a:ea typeface="Calibri" panose="020F0502020204030204" pitchFamily="34" charset="0"/>
              </a:rPr>
              <a:t>etc</a:t>
            </a:r>
            <a:r>
              <a:rPr lang="en-US" sz="1200" dirty="0">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Introduce the panel topic and (unless they ask otherwise) allow the panelists to introduce themselves and explain their interest in the topic. </a:t>
            </a:r>
          </a:p>
          <a:p>
            <a:pPr marL="800100" marR="0" lvl="1" indent="-342900" algn="l" defTabSz="914400" rtl="0" eaLnBrk="1" fontAlgn="auto" latinLnBrk="0" hangingPunct="1">
              <a:lnSpc>
                <a:spcPct val="150000"/>
              </a:lnSpc>
              <a:spcBef>
                <a:spcPts val="0"/>
              </a:spcBef>
              <a:spcAft>
                <a:spcPts val="0"/>
              </a:spcAft>
              <a:buClrTx/>
              <a:buSzTx/>
              <a:buFont typeface="Symbol" pitchFamily="2" charset="2"/>
              <a:buChar char=""/>
              <a:tabLst/>
              <a:defRPr/>
            </a:pPr>
            <a:r>
              <a:rPr lang="en-US" sz="1800" dirty="0">
                <a:effectLst/>
                <a:latin typeface="Calibri" panose="020F0502020204030204" pitchFamily="34" charset="0"/>
                <a:ea typeface="Calibri" panose="020F0502020204030204" pitchFamily="34" charset="0"/>
              </a:rPr>
              <a:t>Feel free to bring your own notes regarding discussion topics, secondary topics, topics to avoid, etc. I usually have mine on my phone, but you can use paper, a laptop, or tablet just as well. </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u="sng" dirty="0">
                <a:effectLst/>
                <a:latin typeface="Calibri" panose="020F0502020204030204" pitchFamily="34" charset="0"/>
                <a:ea typeface="Calibri" panose="020F0502020204030204" pitchFamily="34" charset="0"/>
              </a:rPr>
              <a:t>Notes For In-Person Panels: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When microphones are present, use them, and make sure all the panelists do, too. </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Some of us do not hear well enough to participate without microphones, and you can't tell by looking who we are.</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Please remember to keep your mask on except in between sips of liquid and remind the panelists to do the same. No one should be talking without a mask on during the panel.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As part of our Covid-19 safety, your room may have an air filtration box in it, which may be noisy.  If you need to turn it down or off during the panel, please remember to turn it back on after your session ends.</a:t>
            </a: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11</a:t>
            </a:fld>
            <a:endParaRPr lang="en-US"/>
          </a:p>
        </p:txBody>
      </p:sp>
    </p:spTree>
    <p:extLst>
      <p:ext uri="{BB962C8B-B14F-4D97-AF65-F5344CB8AC3E}">
        <p14:creationId xmlns:p14="http://schemas.microsoft.com/office/powerpoint/2010/main" val="2625499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Additionally, if you are white like me, part of our role as people of privilege in this space is to do as much as possible to make sure that BIPOC folks feel safe. Whether they’re panelists or audience members, we want them to know that we respect their voices and will step in to prevent abuse, if necessary. Of course, this also applies to any marginalization vis-à-vis someone with more societal privilege. </a:t>
            </a: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12</a:t>
            </a:fld>
            <a:endParaRPr lang="en-US"/>
          </a:p>
        </p:txBody>
      </p:sp>
    </p:spTree>
    <p:extLst>
      <p:ext uri="{BB962C8B-B14F-4D97-AF65-F5344CB8AC3E}">
        <p14:creationId xmlns:p14="http://schemas.microsoft.com/office/powerpoint/2010/main" val="914984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rPr>
              <a:t>Do your best to maintain flow and equitable participation. This is the bulk of your role as moderator, and as a handy pneumonic, remember MODR:</a:t>
            </a:r>
          </a:p>
          <a:p>
            <a:pPr marL="342900" indent="-342900">
              <a:lnSpc>
                <a:spcPct val="150000"/>
              </a:lnSpc>
              <a:buFont typeface="Arial" panose="020B0604020202020204" pitchFamily="34" charset="0"/>
              <a:buChar char="•"/>
            </a:pPr>
            <a:r>
              <a:rPr lang="en-US" sz="1200" dirty="0">
                <a:latin typeface="Calibri" panose="020F0502020204030204" pitchFamily="34" charset="0"/>
                <a:cs typeface="Calibri" panose="020F0502020204030204" pitchFamily="34" charset="0"/>
              </a:rPr>
              <a:t>M – Keep the conversation MOVING</a:t>
            </a:r>
          </a:p>
          <a:p>
            <a:pPr marL="342900" indent="-342900">
              <a:lnSpc>
                <a:spcPct val="150000"/>
              </a:lnSpc>
              <a:buFont typeface="Arial" panose="020B0604020202020204" pitchFamily="34" charset="0"/>
              <a:buChar char="•"/>
            </a:pPr>
            <a:r>
              <a:rPr lang="en-US" sz="1200" dirty="0">
                <a:latin typeface="Calibri" panose="020F0502020204030204" pitchFamily="34" charset="0"/>
                <a:cs typeface="Calibri" panose="020F0502020204030204" pitchFamily="34" charset="0"/>
              </a:rPr>
              <a:t>O – Keep the conversation ON TOPIC</a:t>
            </a:r>
          </a:p>
          <a:p>
            <a:pPr marL="342900" indent="-342900">
              <a:lnSpc>
                <a:spcPct val="150000"/>
              </a:lnSpc>
              <a:buFont typeface="Arial" panose="020B0604020202020204" pitchFamily="34" charset="0"/>
              <a:buChar char="•"/>
            </a:pPr>
            <a:r>
              <a:rPr lang="en-US" sz="1200" dirty="0">
                <a:latin typeface="Calibri" panose="020F0502020204030204" pitchFamily="34" charset="0"/>
                <a:cs typeface="Calibri" panose="020F0502020204030204" pitchFamily="34" charset="0"/>
              </a:rPr>
              <a:t>D – DON’T forget the Clock</a:t>
            </a:r>
          </a:p>
          <a:p>
            <a:pPr marL="342900" indent="-342900">
              <a:lnSpc>
                <a:spcPct val="150000"/>
              </a:lnSpc>
              <a:buFont typeface="Arial" panose="020B0604020202020204" pitchFamily="34" charset="0"/>
              <a:buChar char="•"/>
            </a:pPr>
            <a:r>
              <a:rPr lang="en-US" sz="1200" dirty="0">
                <a:latin typeface="Calibri" panose="020F0502020204030204" pitchFamily="34" charset="0"/>
                <a:cs typeface="Calibri" panose="020F0502020204030204" pitchFamily="34" charset="0"/>
              </a:rPr>
              <a:t>R – RESPECT your Panelists</a:t>
            </a:r>
            <a:r>
              <a:rPr lang="en-US" dirty="0">
                <a:effectLst/>
              </a:rPr>
              <a:t> </a:t>
            </a: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13</a:t>
            </a:fld>
            <a:endParaRPr lang="en-US"/>
          </a:p>
        </p:txBody>
      </p:sp>
    </p:spTree>
    <p:extLst>
      <p:ext uri="{BB962C8B-B14F-4D97-AF65-F5344CB8AC3E}">
        <p14:creationId xmlns:p14="http://schemas.microsoft.com/office/powerpoint/2010/main" val="3933741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200" u="sng" dirty="0">
                <a:effectLst/>
                <a:latin typeface="Calibri" panose="020F0502020204030204" pitchFamily="34" charset="0"/>
                <a:ea typeface="Calibri" panose="020F0502020204030204" pitchFamily="34" charset="0"/>
              </a:rPr>
              <a:t>M – Keep the conversation MOVING</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Try to minimize both awkward pauses and meandering panelists.</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You may need to cut off a panelist who has hijacked the discussion.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You may need to move the conversation on to the next talking point if panelist(s) are going too long.</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You may need to find a way to perk up a sleepy audience or low-energy group of panelists. That list of additional questions you made during planning may come in handy here.</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Keep your list of primary and secondary topics handy. </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Either may come in useful if the main conversation goes more quickly than expected or there is a lull in audience Q&amp;A. The </a:t>
            </a:r>
            <a:r>
              <a:rPr lang="en-US" sz="1200" strike="sngStrike" dirty="0">
                <a:effectLst/>
                <a:latin typeface="Calibri" panose="020F0502020204030204" pitchFamily="34" charset="0"/>
                <a:ea typeface="Calibri" panose="020F0502020204030204" pitchFamily="34" charset="0"/>
              </a:rPr>
              <a:t>spice</a:t>
            </a:r>
            <a:r>
              <a:rPr lang="en-US" sz="1200" dirty="0">
                <a:effectLst/>
                <a:latin typeface="Calibri" panose="020F0502020204030204" pitchFamily="34" charset="0"/>
                <a:ea typeface="Calibri" panose="020F0502020204030204" pitchFamily="34" charset="0"/>
              </a:rPr>
              <a:t> conversation must flow!</a:t>
            </a: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14</a:t>
            </a:fld>
            <a:endParaRPr lang="en-US"/>
          </a:p>
        </p:txBody>
      </p:sp>
    </p:spTree>
    <p:extLst>
      <p:ext uri="{BB962C8B-B14F-4D97-AF65-F5344CB8AC3E}">
        <p14:creationId xmlns:p14="http://schemas.microsoft.com/office/powerpoint/2010/main" val="3319583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200" u="sng" dirty="0">
                <a:effectLst/>
                <a:latin typeface="Calibri" panose="020F0502020204030204" pitchFamily="34" charset="0"/>
                <a:ea typeface="Calibri" panose="020F0502020204030204" pitchFamily="34" charset="0"/>
              </a:rPr>
              <a:t>O – Keep the panel ON TOPIC</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You may need to redirect </a:t>
            </a:r>
            <a:r>
              <a:rPr lang="en-US" sz="1200" dirty="0">
                <a:latin typeface="Calibri" panose="020F0502020204030204" pitchFamily="34" charset="0"/>
                <a:cs typeface="Calibri" panose="020F0502020204030204" pitchFamily="34" charset="0"/>
              </a:rPr>
              <a:t>panelist(s), audience members, or even yourself</a:t>
            </a:r>
            <a:r>
              <a:rPr lang="en-US" sz="1200" dirty="0">
                <a:effectLst/>
                <a:latin typeface="Calibri" panose="020F0502020204030204" pitchFamily="34" charset="0"/>
                <a:ea typeface="Calibri" panose="020F0502020204030204" pitchFamily="34" charset="0"/>
              </a:rPr>
              <a:t> back to the topic at hand if they’ve gotten sidetracked.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Make sure that you’re not allowing personal biases in areas of interest to direct the conversation. This should be about what the </a:t>
            </a:r>
            <a:r>
              <a:rPr lang="en-US" sz="1200" i="1" dirty="0">
                <a:effectLst/>
                <a:latin typeface="Calibri" panose="020F0502020204030204" pitchFamily="34" charset="0"/>
                <a:ea typeface="Calibri" panose="020F0502020204030204" pitchFamily="34" charset="0"/>
              </a:rPr>
              <a:t>panelists</a:t>
            </a:r>
            <a:r>
              <a:rPr lang="en-US" sz="1200" dirty="0">
                <a:effectLst/>
                <a:latin typeface="Calibri" panose="020F0502020204030204" pitchFamily="34" charset="0"/>
                <a:ea typeface="Calibri" panose="020F0502020204030204" pitchFamily="34" charset="0"/>
              </a:rPr>
              <a:t> want to discuss.</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rPr>
              <a:t>Keep the panel description handy so you can be aware if things are moving too far afield. Conveniently, it’s printed on the back of the main table tent for the panel, this is the one with the panel name on it. </a:t>
            </a: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If a panelist resists being moderated, keep trying (with increasing firmness) and feel free to interrupt if they are truly becoming disruptive. </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Example, “We’ve heard a lot from you, I’d like to hear from [other panelist].” Or, “That’s getting too far afield and we really need to move on.” Or, in extreme, “I need to cut you off right now because this is becoming disruptive. If I need to, I will contact Safety.”</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If they veer into abuse or you are concerned about safety, designate someone to contact Safety to have them removed from the panel.</a:t>
            </a:r>
            <a:endParaRPr lang="en-US" sz="18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15</a:t>
            </a:fld>
            <a:endParaRPr lang="en-US"/>
          </a:p>
        </p:txBody>
      </p:sp>
    </p:spTree>
    <p:extLst>
      <p:ext uri="{BB962C8B-B14F-4D97-AF65-F5344CB8AC3E}">
        <p14:creationId xmlns:p14="http://schemas.microsoft.com/office/powerpoint/2010/main" val="77523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200" u="sng" dirty="0">
                <a:effectLst/>
                <a:latin typeface="Calibri" panose="020F0502020204030204" pitchFamily="34" charset="0"/>
                <a:ea typeface="Calibri" panose="020F0502020204030204" pitchFamily="34" charset="0"/>
              </a:rPr>
              <a:t>D – DON’T forget the clock</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You will need to keep track of time so that if you planned Q&amp;A, there is enough time for that at the end.</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You may need to remind panelists or the audience how much time is left to keep the conversation moving or wrap things up.</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16</a:t>
            </a:fld>
            <a:endParaRPr lang="en-US"/>
          </a:p>
        </p:txBody>
      </p:sp>
    </p:spTree>
    <p:extLst>
      <p:ext uri="{BB962C8B-B14F-4D97-AF65-F5344CB8AC3E}">
        <p14:creationId xmlns:p14="http://schemas.microsoft.com/office/powerpoint/2010/main" val="4237785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200" u="sng" dirty="0">
                <a:effectLst/>
                <a:latin typeface="Calibri" panose="020F0502020204030204" pitchFamily="34" charset="0"/>
                <a:ea typeface="Calibri" panose="020F0502020204030204" pitchFamily="34" charset="0"/>
              </a:rPr>
              <a:t>R – RESPECT your panelists</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Make sure </a:t>
            </a:r>
            <a:r>
              <a:rPr lang="en-US" sz="1200" i="1" dirty="0">
                <a:effectLst/>
                <a:latin typeface="Calibri" panose="020F0502020204030204" pitchFamily="34" charset="0"/>
                <a:ea typeface="Calibri" panose="020F0502020204030204" pitchFamily="34" charset="0"/>
              </a:rPr>
              <a:t>all</a:t>
            </a:r>
            <a:r>
              <a:rPr lang="en-US" sz="1200" dirty="0">
                <a:effectLst/>
                <a:latin typeface="Calibri" panose="020F0502020204030204" pitchFamily="34" charset="0"/>
                <a:ea typeface="Calibri" panose="020F0502020204030204" pitchFamily="34" charset="0"/>
              </a:rPr>
              <a:t> the panelists have a chance to speak. </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Gender, race, class, and ability are some factors that influence participation styles. Be aware of power dynamics and intervene as necessary when panelists or audience members exercise privilege to dominate the conversation. </a:t>
            </a:r>
            <a:endParaRPr lang="en-US" sz="1200" dirty="0">
              <a:effectLst/>
              <a:latin typeface="Times New Roman" panose="02020603050405020304" pitchFamily="18" charset="0"/>
              <a:ea typeface="Calibri" panose="020F0502020204030204" pitchFamily="34" charset="0"/>
            </a:endParaRPr>
          </a:p>
          <a:p>
            <a:pPr marL="1600200" marR="0" lvl="3" indent="-2286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This is especially important in panels discussing identities and privilege, but it can happen anywhere. Just because your panel isn’t about gender doesn’t mean gender isn’t influencing the conversation!</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You may need to encourage shy panel members to share their thoughts. </a:t>
            </a:r>
            <a:endParaRPr lang="en-US" sz="1200" dirty="0">
              <a:effectLst/>
              <a:latin typeface="Times New Roman" panose="02020603050405020304" pitchFamily="18" charset="0"/>
              <a:ea typeface="Calibri" panose="020F0502020204030204" pitchFamily="34" charset="0"/>
            </a:endParaRPr>
          </a:p>
          <a:p>
            <a:pPr marL="1600200" marR="0" lvl="3" indent="-2286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HOWEVER, if you get signals that a panelist is uncomfortable with your level of gentle encouragement, BACK OFF. Some people freeze in situations like these and calling them out repeatedly may make them, and the audience, even more uncomfortable. Use best judgment to balance making space for them and not making them feel awkward or called out.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Respect the panelists’ boundaries.</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If there are topics or pieces of media that the panelists do not wish to discuss, </a:t>
            </a:r>
            <a:r>
              <a:rPr lang="en-US" sz="1200" i="1" dirty="0">
                <a:effectLst/>
                <a:latin typeface="Calibri" panose="020F0502020204030204" pitchFamily="34" charset="0"/>
                <a:ea typeface="Calibri" panose="020F0502020204030204" pitchFamily="34" charset="0"/>
              </a:rPr>
              <a:t>for whatever reason</a:t>
            </a:r>
            <a:r>
              <a:rPr lang="en-US" sz="1200" dirty="0">
                <a:effectLst/>
                <a:latin typeface="Calibri" panose="020F0502020204030204" pitchFamily="34" charset="0"/>
                <a:ea typeface="Calibri" panose="020F0502020204030204" pitchFamily="34" charset="0"/>
              </a:rPr>
              <a:t>, do NOT force them to discuss it. </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It could be triggering, they may want to avoid spoilers for the audience, or they could not feel qualified. Regardless, moderators should </a:t>
            </a:r>
            <a:r>
              <a:rPr lang="en-US" sz="1200" i="1" dirty="0">
                <a:effectLst/>
                <a:latin typeface="Calibri" panose="020F0502020204030204" pitchFamily="34" charset="0"/>
                <a:ea typeface="Calibri" panose="020F0502020204030204" pitchFamily="34" charset="0"/>
              </a:rPr>
              <a:t>never</a:t>
            </a:r>
            <a:r>
              <a:rPr lang="en-US" sz="1200" dirty="0">
                <a:effectLst/>
                <a:latin typeface="Calibri" panose="020F0502020204030204" pitchFamily="34" charset="0"/>
                <a:ea typeface="Calibri" panose="020F0502020204030204" pitchFamily="34" charset="0"/>
              </a:rPr>
              <a:t> put a panelist on the spot by explicitly asking them to discuss something they have expressed resistance about. </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If you have elicited a list of “do not discuss” topics prior to the panel, do </a:t>
            </a:r>
            <a:r>
              <a:rPr lang="en-US" sz="1200" i="1" dirty="0">
                <a:effectLst/>
                <a:latin typeface="Calibri" panose="020F0502020204030204" pitchFamily="34" charset="0"/>
                <a:ea typeface="Calibri" panose="020F0502020204030204" pitchFamily="34" charset="0"/>
              </a:rPr>
              <a:t>not</a:t>
            </a:r>
            <a:r>
              <a:rPr lang="en-US" sz="1200" dirty="0">
                <a:effectLst/>
                <a:latin typeface="Calibri" panose="020F0502020204030204" pitchFamily="34" charset="0"/>
                <a:ea typeface="Calibri" panose="020F0502020204030204" pitchFamily="34" charset="0"/>
              </a:rPr>
              <a:t> try to bring one up at the panel. </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If a topic comes up at the panel and one of the panelists hints at or explicitly says, “I don’t want to discuss that, let’s move on”, move on. Do </a:t>
            </a:r>
            <a:r>
              <a:rPr lang="en-US" sz="1200" i="1" dirty="0">
                <a:effectLst/>
                <a:latin typeface="Calibri" panose="020F0502020204030204" pitchFamily="34" charset="0"/>
                <a:ea typeface="Calibri" panose="020F0502020204030204" pitchFamily="34" charset="0"/>
              </a:rPr>
              <a:t>not</a:t>
            </a:r>
            <a:r>
              <a:rPr lang="en-US" sz="1200" dirty="0">
                <a:effectLst/>
                <a:latin typeface="Calibri" panose="020F0502020204030204" pitchFamily="34" charset="0"/>
                <a:ea typeface="Calibri" panose="020F0502020204030204" pitchFamily="34" charset="0"/>
              </a:rPr>
              <a:t> press them to discuss it.</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Let the panelists shine. </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Feel free to offer encouraging comments, especially for shy panelists (“That’s a really great point”, or “Wow, I’d never thought of it like that”) or cover for a panelist struggling with words (“What I hear you saying is….is that correct?”), but otherwise keep interjections to a minimum. </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Your role may not be as flashy as the panelists, but believe me, it is every bit as essential to a good panel!  </a:t>
            </a:r>
            <a:endParaRPr lang="en-US" sz="12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r>
              <a:rPr lang="en-US" sz="1200" dirty="0">
                <a:effectLst/>
                <a:latin typeface="Calibri" panose="020F0502020204030204" pitchFamily="34" charset="0"/>
                <a:ea typeface="Calibri" panose="020F0502020204030204" pitchFamily="34" charset="0"/>
              </a:rPr>
              <a:t>I’ve been a panelist at multiple conventions and a moderator can make or break a panel as much as the panelists can, sometimes even more so. Trust me, a good moderator is *chef’s kiss*</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17</a:t>
            </a:fld>
            <a:endParaRPr lang="en-US"/>
          </a:p>
        </p:txBody>
      </p:sp>
    </p:spTree>
    <p:extLst>
      <p:ext uri="{BB962C8B-B14F-4D97-AF65-F5344CB8AC3E}">
        <p14:creationId xmlns:p14="http://schemas.microsoft.com/office/powerpoint/2010/main" val="1718318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Don’t dominate the conversation.</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Moderators are not participants in the same way panelists are and this is not an opportunity to be a “fourth panelist”. You’re the coach on this team, you want to make sure that the panelists are set up to engage each other and the audience in their conversation. This is their platform to speak, your job is to ensure they have the best chance to do that as possible.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Remember, your job is to </a:t>
            </a:r>
            <a:r>
              <a:rPr lang="en-US" sz="1200" i="1" dirty="0">
                <a:effectLst/>
                <a:latin typeface="Calibri" panose="020F0502020204030204" pitchFamily="34" charset="0"/>
                <a:ea typeface="Calibri" panose="020F0502020204030204" pitchFamily="34" charset="0"/>
              </a:rPr>
              <a:t>facilitate</a:t>
            </a:r>
            <a:r>
              <a:rPr lang="en-US" sz="1200" dirty="0">
                <a:effectLst/>
                <a:latin typeface="Calibri" panose="020F0502020204030204" pitchFamily="34" charset="0"/>
                <a:ea typeface="Calibri" panose="020F0502020204030204" pitchFamily="34" charset="0"/>
              </a:rPr>
              <a:t>, not dominate.</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If the panel is thin, you may need to pick up some conversational slack, but this should be agreed upon with the other panelists beforehand.</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Don’t focus on your own work or writing at the expense of the panelists.</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Again, your role is to highlight the panelists. If your work happens to come up in conversation, that’s fine. However, being a moderator is not free advertising for yourself or your work. </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Don’t veer wildly away from the panel description.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Rabbit trails happen, we get it. Still, one of the moderator’s jobs is to ensure that the panel follows the framework of the panel described in programming as much as possible. The audience came to the panel described for a reason.  We don’t want the audience to feel they were misled by false advertising.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If you don’t like how the panel description is written, make that part of the conversation! The panelists are welcome to interrogate how the panel is written or even the premises behind how the description is written. </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Don’t change the structure or content of the panel at the last minute.</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When you and the panelists determine structure leading up to the convention, stick to it.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For example, if you’ve decided on ten minutes of audience participation after the main panel discussion, do not decide last minute to allow audience questions throughout the panel.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Or, if you and the panelists decided on three main topics, don’t add a fourth or spring a new question on them the day of.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If you come up with other questions you think might be interesting, keep them in your back pocket for lulls in the conversation, as mentioned above.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Again, you want to facilitate conversational flow between the panelists as much as possible. Last minute changes are disruptive to everyone. </a:t>
            </a: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18</a:t>
            </a:fld>
            <a:endParaRPr lang="en-US"/>
          </a:p>
        </p:txBody>
      </p:sp>
    </p:spTree>
    <p:extLst>
      <p:ext uri="{BB962C8B-B14F-4D97-AF65-F5344CB8AC3E}">
        <p14:creationId xmlns:p14="http://schemas.microsoft.com/office/powerpoint/2010/main" val="2452188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800" b="1" dirty="0">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rPr>
              <a:t>Moderating as a Co-Panelist</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some understaffed panels, you may be serving a both a moderator </a:t>
            </a:r>
            <a:r>
              <a:rPr lang="en-US" sz="1800" i="1" dirty="0">
                <a:effectLst/>
                <a:latin typeface="Calibri" panose="020F0502020204030204" pitchFamily="34" charset="0"/>
                <a:ea typeface="Calibri" panose="020F0502020204030204" pitchFamily="34" charset="0"/>
              </a:rPr>
              <a:t>and</a:t>
            </a:r>
            <a:r>
              <a:rPr lang="en-US" sz="1800" dirty="0">
                <a:effectLst/>
                <a:latin typeface="Calibri" panose="020F0502020204030204" pitchFamily="34" charset="0"/>
                <a:ea typeface="Calibri" panose="020F0502020204030204" pitchFamily="34" charset="0"/>
              </a:rPr>
              <a:t> a panelist. </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rPr>
              <a:t>If there is only one other person besides you on the panel, you are automatically a co-panelist. </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rPr>
              <a:t>If there are two other people on the panel, you </a:t>
            </a:r>
            <a:r>
              <a:rPr lang="en-US" sz="1800" i="1" dirty="0">
                <a:effectLst/>
                <a:latin typeface="Calibri" panose="020F0502020204030204" pitchFamily="34" charset="0"/>
                <a:ea typeface="Calibri" panose="020F0502020204030204" pitchFamily="34" charset="0"/>
              </a:rPr>
              <a:t>may</a:t>
            </a:r>
            <a:r>
              <a:rPr lang="en-US" sz="1800" dirty="0">
                <a:effectLst/>
                <a:latin typeface="Calibri" panose="020F0502020204030204" pitchFamily="34" charset="0"/>
                <a:ea typeface="Calibri" panose="020F0502020204030204" pitchFamily="34" charset="0"/>
              </a:rPr>
              <a:t> serve as a co-panelist, but everyone must agree to this beforehand. </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rPr>
              <a:t>So, if you discover in your panel assignments that you are one of three people on the panel (a mod and two panelists), make sure to discuss whether or not you want to fill this dual role before the con begins. </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In these situations, it’s even more important to make sure that you don’t dominate the conversation and make space for all the panelists to speak, </a:t>
            </a:r>
            <a:r>
              <a:rPr lang="en-US" sz="1800" i="1" dirty="0">
                <a:effectLst/>
                <a:latin typeface="Calibri" panose="020F0502020204030204" pitchFamily="34" charset="0"/>
                <a:ea typeface="Calibri" panose="020F0502020204030204" pitchFamily="34" charset="0"/>
              </a:rPr>
              <a:t>especially</a:t>
            </a:r>
            <a:r>
              <a:rPr lang="en-US" sz="1800" dirty="0">
                <a:effectLst/>
                <a:latin typeface="Calibri" panose="020F0502020204030204" pitchFamily="34" charset="0"/>
                <a:ea typeface="Calibri" panose="020F0502020204030204" pitchFamily="34" charset="0"/>
              </a:rPr>
              <a:t> if there is any element of privilege. </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 recommend that when you communicate with your panelists in advance of the panel, you specifically discuss how you will be managing your dual roles as a panelist and a moderator. </a:t>
            </a:r>
            <a:endParaRPr lang="en-US" sz="1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 also recommend making the audience aware of your dual role when you introduce the panel. Since part of the moderator’s role is managing the audience, it benefits you if they know in advance that you’re filling that role even as you also fulfill the role of a panelist during the discussion. </a:t>
            </a: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19</a:t>
            </a:fld>
            <a:endParaRPr lang="en-US"/>
          </a:p>
        </p:txBody>
      </p:sp>
    </p:spTree>
    <p:extLst>
      <p:ext uri="{BB962C8B-B14F-4D97-AF65-F5344CB8AC3E}">
        <p14:creationId xmlns:p14="http://schemas.microsoft.com/office/powerpoint/2010/main" val="2015327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rPr>
              <a:t>Most of what we’ve talked about applies to round-table discussions as well. You still want to remember to MODR. </a:t>
            </a:r>
            <a:endParaRPr lang="en-US" sz="18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Keep it MOVING</a:t>
            </a:r>
            <a:endParaRPr lang="en-US" sz="18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Keep it ON TOPIC</a:t>
            </a:r>
            <a:endParaRPr lang="en-US" sz="18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DON’T forget the clock</a:t>
            </a:r>
            <a:endParaRPr lang="en-US" sz="18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RESPECT your panelists, aka, everyone else in the room! </a:t>
            </a:r>
            <a:endParaRPr lang="en-US" sz="18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20</a:t>
            </a:fld>
            <a:endParaRPr lang="en-US"/>
          </a:p>
        </p:txBody>
      </p:sp>
    </p:spTree>
    <p:extLst>
      <p:ext uri="{BB962C8B-B14F-4D97-AF65-F5344CB8AC3E}">
        <p14:creationId xmlns:p14="http://schemas.microsoft.com/office/powerpoint/2010/main" val="3155547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Moderators have three primary tasks: facilitating conversation amongst panelists prior to the con, facilitating conversation between panelists during the panel, and managing audience Q&amp;A.  </a:t>
            </a:r>
            <a:endParaRPr lang="en-US" sz="1800" dirty="0">
              <a:effectLst/>
              <a:latin typeface="Times New Roman" panose="02020603050405020304" pitchFamily="18" charset="0"/>
              <a:ea typeface="Calibri" panose="020F0502020204030204" pitchFamily="34" charset="0"/>
            </a:endParaRPr>
          </a:p>
          <a:p>
            <a:pPr marL="0" marR="0">
              <a:lnSpc>
                <a:spcPct val="150000"/>
              </a:lnSpc>
              <a:spcBef>
                <a:spcPts val="1200"/>
              </a:spcBef>
              <a:spcAft>
                <a:spcPts val="0"/>
              </a:spcAft>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3</a:t>
            </a:fld>
            <a:endParaRPr lang="en-US"/>
          </a:p>
        </p:txBody>
      </p:sp>
    </p:spTree>
    <p:extLst>
      <p:ext uri="{BB962C8B-B14F-4D97-AF65-F5344CB8AC3E}">
        <p14:creationId xmlns:p14="http://schemas.microsoft.com/office/powerpoint/2010/main" val="1838683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200" dirty="0">
                <a:effectLst/>
                <a:latin typeface="Calibri" panose="020F0502020204030204" pitchFamily="34" charset="0"/>
                <a:ea typeface="Calibri" panose="020F0502020204030204" pitchFamily="34" charset="0"/>
              </a:rPr>
              <a:t>With lots of voices in the room, it can make it tricky to keep the conversation under control. We have a method that will hopefully help you to keep the conversation moving and on topic while giving a chance for as many folks as possible  to speak. It might be helpful to explain this method at the beginning of your panel, it’s fairly short and sweet so it shouldn’t take up too much panel time. </a:t>
            </a:r>
            <a:endParaRPr lang="en-US" sz="1200" dirty="0">
              <a:effectLst/>
              <a:latin typeface="Times New Roman" panose="02020603050405020304" pitchFamily="18" charset="0"/>
              <a:ea typeface="Calibri" panose="020F0502020204030204" pitchFamily="34" charset="0"/>
            </a:endParaRPr>
          </a:p>
          <a:p>
            <a:pPr marL="342900" marR="0" lvl="0" indent="-342900">
              <a:spcBef>
                <a:spcPts val="200"/>
              </a:spcBef>
              <a:spcAft>
                <a:spcPts val="0"/>
              </a:spcAft>
              <a:buFont typeface="Symbol" pitchFamily="2" charset="2"/>
              <a:buChar char=""/>
            </a:pPr>
            <a:r>
              <a:rPr lang="en-US" sz="1200" b="1"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Hands up! A Guide to Round Table Discussions</a:t>
            </a:r>
            <a:endParaRPr lang="en-US" sz="12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Folks who want to speak in a round table should raise their hands.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The </a:t>
            </a:r>
            <a:r>
              <a:rPr lang="en-US" sz="1200" i="1" dirty="0">
                <a:effectLst/>
                <a:latin typeface="Calibri" panose="020F0502020204030204" pitchFamily="34" charset="0"/>
                <a:ea typeface="Calibri" panose="020F0502020204030204" pitchFamily="34" charset="0"/>
              </a:rPr>
              <a:t>way</a:t>
            </a:r>
            <a:r>
              <a:rPr lang="en-US" sz="1200" dirty="0">
                <a:effectLst/>
                <a:latin typeface="Calibri" panose="020F0502020204030204" pitchFamily="34" charset="0"/>
                <a:ea typeface="Calibri" panose="020F0502020204030204" pitchFamily="34" charset="0"/>
              </a:rPr>
              <a:t> they raise their hands indicates if they want to add to what someone is saying or change the subject.</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b="1" dirty="0">
                <a:effectLst/>
                <a:latin typeface="Calibri" panose="020F0502020204030204" pitchFamily="34" charset="0"/>
                <a:ea typeface="Calibri" panose="020F0502020204030204" pitchFamily="34" charset="0"/>
              </a:rPr>
              <a:t>If they want to add to what the current person is saying</a:t>
            </a:r>
            <a:r>
              <a:rPr lang="en-US" sz="1200" dirty="0">
                <a:effectLst/>
                <a:latin typeface="Calibri" panose="020F0502020204030204" pitchFamily="34" charset="0"/>
                <a:ea typeface="Calibri" panose="020F0502020204030204" pitchFamily="34" charset="0"/>
              </a:rPr>
              <a:t>, their hand should be horizontal, pointing at the person speaking. Think they’re trying to shake that person’s hand. </a:t>
            </a:r>
            <a:endParaRPr lang="en-US" sz="1200" dirty="0">
              <a:effectLst/>
              <a:latin typeface="Times New Roman" panose="02020603050405020304" pitchFamily="18" charset="0"/>
              <a:ea typeface="Calibri" panose="020F0502020204030204" pitchFamily="34" charset="0"/>
            </a:endParaRPr>
          </a:p>
          <a:p>
            <a:pPr marL="1600200" marR="0" lvl="3" indent="-2286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For example, say panel topic is “Star Wars Ladies and Why We Love Them” and someone is discussing Princess Leia as an anti-imperialist figure. If I wanted to expand on that by discussing her role as rebel leader in the OT vs as a general in the ST.</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21</a:t>
            </a:fld>
            <a:endParaRPr lang="en-US"/>
          </a:p>
        </p:txBody>
      </p:sp>
    </p:spTree>
    <p:extLst>
      <p:ext uri="{BB962C8B-B14F-4D97-AF65-F5344CB8AC3E}">
        <p14:creationId xmlns:p14="http://schemas.microsoft.com/office/powerpoint/2010/main" val="2534548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50000"/>
              </a:lnSpc>
              <a:spcBef>
                <a:spcPts val="0"/>
              </a:spcBef>
              <a:spcAft>
                <a:spcPts val="0"/>
              </a:spcAft>
              <a:buFont typeface="Wingdings" pitchFamily="2" charset="2"/>
              <a:buChar char=""/>
            </a:pPr>
            <a:r>
              <a:rPr lang="en-US" sz="1200" b="1" dirty="0">
                <a:effectLst/>
                <a:latin typeface="Calibri" panose="020F0502020204030204" pitchFamily="34" charset="0"/>
                <a:ea typeface="Calibri" panose="020F0502020204030204" pitchFamily="34" charset="0"/>
              </a:rPr>
              <a:t>If they want to change the subject</a:t>
            </a:r>
            <a:r>
              <a:rPr lang="en-US" sz="1200" dirty="0">
                <a:effectLst/>
                <a:latin typeface="Calibri" panose="020F0502020204030204" pitchFamily="34" charset="0"/>
                <a:ea typeface="Calibri" panose="020F0502020204030204" pitchFamily="34" charset="0"/>
              </a:rPr>
              <a:t>, their hand should be raised vertically. </a:t>
            </a:r>
            <a:endParaRPr lang="en-US" sz="1200" dirty="0">
              <a:effectLst/>
              <a:latin typeface="Times New Roman" panose="02020603050405020304" pitchFamily="18" charset="0"/>
              <a:ea typeface="Calibri" panose="020F0502020204030204" pitchFamily="34" charset="0"/>
            </a:endParaRPr>
          </a:p>
          <a:p>
            <a:pPr marL="1600200" marR="0" lvl="3" indent="-2286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In that same Star Wars Ladies panel, if someone wants to move the conversation to talking about how we absolutely deserve Doctor Aphra and Sana </a:t>
            </a:r>
            <a:r>
              <a:rPr lang="en-US" sz="1200" dirty="0" err="1">
                <a:effectLst/>
                <a:latin typeface="Calibri" panose="020F0502020204030204" pitchFamily="34" charset="0"/>
                <a:ea typeface="Calibri" panose="020F0502020204030204" pitchFamily="34" charset="0"/>
              </a:rPr>
              <a:t>Starros</a:t>
            </a:r>
            <a:r>
              <a:rPr lang="en-US" sz="1200" dirty="0">
                <a:effectLst/>
                <a:latin typeface="Calibri" panose="020F0502020204030204" pitchFamily="34" charset="0"/>
                <a:ea typeface="Calibri" panose="020F0502020204030204" pitchFamily="34" charset="0"/>
              </a:rPr>
              <a:t> on the big screen instead of Leia as an anti-imperialist figure.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With this method, you, the moderator, have a clear indication of what is on topic and what is a new topic, helping you to prevent the conversation from going in circles.</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We also recommend that if folks want to show appreciation for a particularly insightful or delightful remark, they snap rather than clap. It’s less intrusive and better for folks with sensory sensitivities.</a:t>
            </a: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22</a:t>
            </a:fld>
            <a:endParaRPr lang="en-US"/>
          </a:p>
        </p:txBody>
      </p:sp>
    </p:spTree>
    <p:extLst>
      <p:ext uri="{BB962C8B-B14F-4D97-AF65-F5344CB8AC3E}">
        <p14:creationId xmlns:p14="http://schemas.microsoft.com/office/powerpoint/2010/main" val="2570549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200"/>
              </a:spcBef>
              <a:spcAft>
                <a:spcPts val="0"/>
              </a:spcAft>
              <a:buFont typeface="Symbol" pitchFamily="2" charset="2"/>
              <a:buChar char=""/>
            </a:pPr>
            <a:r>
              <a:rPr lang="en-US" sz="1200" b="1"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Other Round Table Best Practices</a:t>
            </a:r>
            <a:endParaRPr lang="en-US" sz="12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All else being equal, try to prioritize folks who raise their hands first. </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u="sng" dirty="0">
                <a:effectLst/>
                <a:latin typeface="Calibri" panose="020F0502020204030204" pitchFamily="34" charset="0"/>
                <a:ea typeface="Calibri" panose="020F0502020204030204" pitchFamily="34" charset="0"/>
              </a:rPr>
              <a:t>Exception 1</a:t>
            </a:r>
            <a:r>
              <a:rPr lang="en-US" sz="1200" dirty="0">
                <a:effectLst/>
                <a:latin typeface="Calibri" panose="020F0502020204030204" pitchFamily="34" charset="0"/>
                <a:ea typeface="Calibri" panose="020F0502020204030204" pitchFamily="34" charset="0"/>
              </a:rPr>
              <a:t>: you may want to choose someone who raised their hand third or fourth if it is on topic vs the first three who want a new topic. </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u="sng" dirty="0">
                <a:effectLst/>
                <a:latin typeface="Calibri" panose="020F0502020204030204" pitchFamily="34" charset="0"/>
                <a:ea typeface="Calibri" panose="020F0502020204030204" pitchFamily="34" charset="0"/>
              </a:rPr>
              <a:t>Exception 2:</a:t>
            </a:r>
            <a:r>
              <a:rPr lang="en-US" sz="1200" dirty="0">
                <a:effectLst/>
                <a:latin typeface="Calibri" panose="020F0502020204030204" pitchFamily="34" charset="0"/>
                <a:ea typeface="Calibri" panose="020F0502020204030204" pitchFamily="34" charset="0"/>
              </a:rPr>
              <a:t> If someone is dominating the conversation, even if they’re first to raise their hand, choose someone else. You are welcome to say, “I’m so glad you have so much to contribute, I think it would be great to hear more voices.”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How long you stay on a particular topic is up to you and the mood of the panel. If everyone is cool talking about Princess Leia for an hour, that’s fine! Use your best judgment and read the room.</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Feel free to propose rules for the panel of what can or cannot be talked about.</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Are spoilers okay?</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What about potentially triggering topics? Should they be avoided, or should folks provide a warning?</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Feel free to interrupt and move the conversation along is someone is being abusive or otherwise disrespectful.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If things get truly out of hand, designate someone to go find a member of the safety or anti-abuse team and then report what happens to the appropriate Con personal after the panel. </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23</a:t>
            </a:fld>
            <a:endParaRPr lang="en-US"/>
          </a:p>
        </p:txBody>
      </p:sp>
    </p:spTree>
    <p:extLst>
      <p:ext uri="{BB962C8B-B14F-4D97-AF65-F5344CB8AC3E}">
        <p14:creationId xmlns:p14="http://schemas.microsoft.com/office/powerpoint/2010/main" val="3959219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200" b="1" dirty="0">
                <a:effectLst/>
                <a:latin typeface="Calibri" panose="020F0502020204030204" pitchFamily="34" charset="0"/>
                <a:ea typeface="Calibri" panose="020F0502020204030204" pitchFamily="34" charset="0"/>
              </a:rPr>
              <a:t>First, I want to give a huge shoutout to an essay Naomi </a:t>
            </a:r>
            <a:r>
              <a:rPr lang="en-US" sz="1200" b="1" dirty="0" err="1">
                <a:effectLst/>
                <a:latin typeface="Calibri" panose="020F0502020204030204" pitchFamily="34" charset="0"/>
                <a:ea typeface="Calibri" panose="020F0502020204030204" pitchFamily="34" charset="0"/>
              </a:rPr>
              <a:t>Kritzer</a:t>
            </a:r>
            <a:r>
              <a:rPr lang="en-US" sz="1200" b="1" dirty="0">
                <a:effectLst/>
                <a:latin typeface="Calibri" panose="020F0502020204030204" pitchFamily="34" charset="0"/>
                <a:ea typeface="Calibri" panose="020F0502020204030204" pitchFamily="34" charset="0"/>
              </a:rPr>
              <a:t> wrote on how to deal with a panel gone wrong. Most of the handling unruly audience members and portions of this section are cribbed from that essay, so she was instrumental in outlining how to handle such sticky situations. </a:t>
            </a:r>
          </a:p>
          <a:p>
            <a:pPr marL="0" marR="0">
              <a:lnSpc>
                <a:spcPct val="150000"/>
              </a:lnSpc>
              <a:spcBef>
                <a:spcPts val="0"/>
              </a:spcBef>
              <a:spcAft>
                <a:spcPts val="0"/>
              </a:spcAft>
            </a:pPr>
            <a:endParaRPr lang="en-US" sz="1200" b="1" dirty="0">
              <a:effectLst/>
              <a:latin typeface="Calibri" panose="020F0502020204030204" pitchFamily="34" charset="0"/>
              <a:ea typeface="Calibri" panose="020F0502020204030204" pitchFamily="34" charset="0"/>
            </a:endParaRPr>
          </a:p>
          <a:p>
            <a:pPr marL="0" marR="0">
              <a:lnSpc>
                <a:spcPct val="150000"/>
              </a:lnSpc>
              <a:spcBef>
                <a:spcPts val="0"/>
              </a:spcBef>
              <a:spcAft>
                <a:spcPts val="0"/>
              </a:spcAft>
            </a:pPr>
            <a:r>
              <a:rPr lang="en-US" sz="1200" b="1" dirty="0">
                <a:effectLst/>
                <a:latin typeface="Calibri" panose="020F0502020204030204" pitchFamily="34" charset="0"/>
                <a:ea typeface="Calibri" panose="020F0502020204030204" pitchFamily="34" charset="0"/>
              </a:rPr>
              <a:t>Be humble</a:t>
            </a:r>
            <a:r>
              <a:rPr lang="en-US" sz="1200" dirty="0">
                <a:effectLst/>
                <a:latin typeface="Calibri" panose="020F0502020204030204" pitchFamily="34" charset="0"/>
                <a:ea typeface="Calibri" panose="020F0502020204030204" pitchFamily="34" charset="0"/>
              </a:rPr>
              <a:t>. No matter how aware we are of the intersecting or overlapping power dynamics of gender, race, class, ability, </a:t>
            </a:r>
            <a:r>
              <a:rPr lang="en-US" sz="1200" dirty="0" err="1">
                <a:effectLst/>
                <a:latin typeface="Calibri" panose="020F0502020204030204" pitchFamily="34" charset="0"/>
                <a:ea typeface="Calibri" panose="020F0502020204030204" pitchFamily="34" charset="0"/>
              </a:rPr>
              <a:t>etc</a:t>
            </a:r>
            <a:r>
              <a:rPr lang="en-US" sz="1200" dirty="0">
                <a:effectLst/>
                <a:latin typeface="Calibri" panose="020F0502020204030204" pitchFamily="34" charset="0"/>
                <a:ea typeface="Calibri" panose="020F0502020204030204" pitchFamily="34" charset="0"/>
              </a:rPr>
              <a:t>, us moderators may be the ones who mess up. This is even more possible when you’re in a panel where you’re serving as both moderator and panelist. </a:t>
            </a:r>
            <a:endParaRPr lang="en-US" sz="12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r>
              <a:rPr lang="en-US"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What kinds of mistakes can happen? These are some of the possible ways that a moderator could misstep during a panel</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Messing up a panelists’ or audience member’s name or pronouns</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Talking over or interrupting a panelist or audience member</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Saying something offensive or hurtful (regardless of intention)</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Question for break out rooms: What other ways can you think of?</a:t>
            </a: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24</a:t>
            </a:fld>
            <a:endParaRPr lang="en-US"/>
          </a:p>
        </p:txBody>
      </p:sp>
    </p:spTree>
    <p:extLst>
      <p:ext uri="{BB962C8B-B14F-4D97-AF65-F5344CB8AC3E}">
        <p14:creationId xmlns:p14="http://schemas.microsoft.com/office/powerpoint/2010/main" val="2931214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200"/>
              </a:spcBef>
              <a:spcAft>
                <a:spcPts val="0"/>
              </a:spcAft>
              <a:buFont typeface="Symbol" pitchFamily="2" charset="2"/>
              <a:buChar char=""/>
            </a:pPr>
            <a:r>
              <a:rPr lang="en-US" sz="1200" b="1"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Name It, Claim It, and Move Along</a:t>
            </a:r>
            <a:endParaRPr lang="en-US" sz="12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28600" marR="0">
              <a:lnSpc>
                <a:spcPct val="150000"/>
              </a:lnSpc>
              <a:spcBef>
                <a:spcPts val="0"/>
              </a:spcBef>
              <a:spcAft>
                <a:spcPts val="0"/>
              </a:spcAft>
            </a:pPr>
            <a:r>
              <a:rPr lang="en-US" sz="1200" dirty="0">
                <a:effectLst/>
                <a:latin typeface="Calibri" panose="020F0502020204030204" pitchFamily="34" charset="0"/>
                <a:ea typeface="Calibri" panose="020F0502020204030204" pitchFamily="34" charset="0"/>
              </a:rPr>
              <a:t>Mistakes do happen, What’s important is to acknowledge our misstep, take responsibility for it, and continue to keep the conversation moving. If you want a pithy phrase to help you remember: Name It, Claim It, and Move Along.</a:t>
            </a:r>
            <a:endParaRPr lang="en-US" sz="12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200" dirty="0">
                <a:effectLst/>
                <a:latin typeface="Times New Roman" panose="02020603050405020304" pitchFamily="18" charset="0"/>
                <a:ea typeface="Calibri" panose="020F0502020204030204" pitchFamily="34" charset="0"/>
              </a:rPr>
              <a:t> </a:t>
            </a:r>
          </a:p>
          <a:p>
            <a:pPr marL="742950" marR="0" lvl="1" indent="-285750">
              <a:lnSpc>
                <a:spcPct val="150000"/>
              </a:lnSpc>
              <a:spcBef>
                <a:spcPts val="0"/>
              </a:spcBef>
              <a:spcAft>
                <a:spcPts val="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rPr>
              <a:t>Listen.</a:t>
            </a:r>
            <a:r>
              <a:rPr lang="en-US" sz="1200" dirty="0">
                <a:effectLst/>
                <a:latin typeface="Calibri" panose="020F0502020204030204" pitchFamily="34" charset="0"/>
                <a:ea typeface="Calibri" panose="020F0502020204030204" pitchFamily="34" charset="0"/>
              </a:rPr>
              <a:t> First things first, if someone calls you out, or if someone else is responding to your own admission, it’s vital that you hear them out and truly listen.</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Don’t interrupt to justify or explain. </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Don’t tone police. Part of humility is being willing to accept critique no matter what form it comes in. </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Don’t minimize or dismiss their feelings. Try to truly </a:t>
            </a:r>
            <a:r>
              <a:rPr lang="en-US" sz="1200" i="1" dirty="0">
                <a:effectLst/>
                <a:latin typeface="Calibri" panose="020F0502020204030204" pitchFamily="34" charset="0"/>
                <a:ea typeface="Calibri" panose="020F0502020204030204" pitchFamily="34" charset="0"/>
              </a:rPr>
              <a:t>hear</a:t>
            </a:r>
            <a:r>
              <a:rPr lang="en-US" sz="1200" dirty="0">
                <a:effectLst/>
                <a:latin typeface="Calibri" panose="020F0502020204030204" pitchFamily="34" charset="0"/>
                <a:ea typeface="Calibri" panose="020F0502020204030204" pitchFamily="34" charset="0"/>
              </a:rPr>
              <a:t> what hurt or upset them, even if it doesn’t make sense to you.</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If there is time, ask any clarifying questions you need to make sure that you understand and the person feels heard. HOWEVER, you may need to move the conversation to a follow up after the panel.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rPr>
              <a:t>Name it: Acknowledge What Happened.</a:t>
            </a:r>
            <a:r>
              <a:rPr lang="en-US" sz="1200" dirty="0">
                <a:effectLst/>
                <a:latin typeface="Calibri" panose="020F0502020204030204" pitchFamily="34" charset="0"/>
                <a:ea typeface="Calibri" panose="020F0502020204030204" pitchFamily="34" charset="0"/>
              </a:rPr>
              <a:t> Whether we call ourselves out or someone else does, the most important thing we can do is own the critique. This means admitting what you did. For example, “Gosh, I think I just mispronounced your name” Or “You’re right, I did just interrupt you.”</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If you have privilege in the conversation (say, you’re a white person who mispronounced a Black panelist’s name), don’t let shame or embarrassment get in the way of taking responsibility. This can be difficult work to do, especially if we are not living up to our expectations of ourselves. These feelings are understandable, and it’s more effective for everyone in the room if we manage them ourselves afterward rather than in the moment.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rPr>
              <a:t>Claim It: Apologize.</a:t>
            </a:r>
            <a:r>
              <a:rPr lang="en-US" sz="1200" dirty="0">
                <a:effectLst/>
                <a:latin typeface="Calibri" panose="020F0502020204030204" pitchFamily="34" charset="0"/>
                <a:ea typeface="Calibri" panose="020F0502020204030204" pitchFamily="34" charset="0"/>
              </a:rPr>
              <a:t> In the context of a panel, this should be kept brief but also express sincerity. For example, “I’m sorry that I interrupted you, that was rude of me. Please continue.”</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Minimize self-flagellation, explanations, or justification, these can come off as insincere or like you’re avoiding taking responsibility. </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Minimize dramatic displays of your own emotional reactions to the event. While they may be sincere feelings, it can feel like an attempt to blame shift or distract from the harm done. For example, the phenomenon of “white women’s tears”.</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rPr>
              <a:t>Move Along: Don’t Get Stuck.</a:t>
            </a:r>
            <a:r>
              <a:rPr lang="en-US" sz="1200" dirty="0">
                <a:effectLst/>
                <a:latin typeface="Calibri" panose="020F0502020204030204" pitchFamily="34" charset="0"/>
                <a:ea typeface="Calibri" panose="020F0502020204030204" pitchFamily="34" charset="0"/>
              </a:rPr>
              <a:t> When we trip up, it’s easy to get flustered, especially if we feel shame or guilt about what we did or said. It’s perfectly normal to feel these things! At the same time, in the middle of a panel where it is our job to keep the conversation going is not the best time for us to indulge in our own feelings or let our missteps dominate the conversation. That’s not what the audience or panelists came for. This can be tricky, as we do want to make sure to get back to the topic at hand </a:t>
            </a:r>
            <a:r>
              <a:rPr lang="en-US" sz="1200" i="1" dirty="0">
                <a:effectLst/>
                <a:latin typeface="Calibri" panose="020F0502020204030204" pitchFamily="34" charset="0"/>
                <a:ea typeface="Calibri" panose="020F0502020204030204" pitchFamily="34" charset="0"/>
              </a:rPr>
              <a:t>and</a:t>
            </a:r>
            <a:r>
              <a:rPr lang="en-US" sz="1200" dirty="0">
                <a:effectLst/>
                <a:latin typeface="Calibri" panose="020F0502020204030204" pitchFamily="34" charset="0"/>
                <a:ea typeface="Calibri" panose="020F0502020204030204" pitchFamily="34" charset="0"/>
              </a:rPr>
              <a:t> we don’t want to appear dismissive.</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If you’ve done all the above, it should be easier to encourage everyone to get back to the topic at hand. </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If someone is getting stuck on the mistake, it might be best to offer to follow later, when you can thoroughly discuss what happened without taking time away from the panel (see below).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rPr>
              <a:t>Follow Up</a:t>
            </a:r>
            <a:r>
              <a:rPr lang="en-US" sz="1200" dirty="0">
                <a:effectLst/>
                <a:latin typeface="Calibri" panose="020F0502020204030204" pitchFamily="34" charset="0"/>
                <a:ea typeface="Calibri" panose="020F0502020204030204" pitchFamily="34" charset="0"/>
              </a:rPr>
              <a:t>. Depending on what the mistake was, you need to be willing to follow up with panelists or audience members regarding what happened. This is especially important with panelists where there is an element of privilege (intentional or otherwise) involved, but that’s not the only time. You’ll need to use best judgment to get a sense of when someone might want to be followed up with. And, even if they don’t want a follow up, offering one displays goodwill and a willingness to continue to be humble and listen.</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When asking for this, make sure you do so in a gentle and validating way. An example of how to move that conversation might be:</a:t>
            </a:r>
            <a:endParaRPr lang="en-US" sz="1200" dirty="0">
              <a:effectLst/>
              <a:latin typeface="Times New Roman" panose="02020603050405020304" pitchFamily="18" charset="0"/>
              <a:ea typeface="Calibri" panose="020F0502020204030204" pitchFamily="34" charset="0"/>
            </a:endParaRPr>
          </a:p>
          <a:p>
            <a:pPr marL="1600200" marR="0" lvl="3" indent="-2286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“I would like to know more about how this impacted you so that I can do better next time. I don’t think we have time for that right now, but can I follow up with you after the panel? It’s important to me that I fully hear and understand you.” </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Note, if you offer to follow up, </a:t>
            </a:r>
            <a:r>
              <a:rPr lang="en-US" sz="1200" b="1" dirty="0">
                <a:effectLst/>
                <a:latin typeface="Calibri" panose="020F0502020204030204" pitchFamily="34" charset="0"/>
                <a:ea typeface="Calibri" panose="020F0502020204030204" pitchFamily="34" charset="0"/>
              </a:rPr>
              <a:t>make sure you follow up</a:t>
            </a:r>
            <a:r>
              <a:rPr lang="en-US"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It may be necessary to involve the safety or anti-abuse team. If the person harmed asks to involve them, or to involve any kind of mediator, accept it and contact the correct Con personnel. </a:t>
            </a: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25</a:t>
            </a:fld>
            <a:endParaRPr lang="en-US"/>
          </a:p>
        </p:txBody>
      </p:sp>
    </p:spTree>
    <p:extLst>
      <p:ext uri="{BB962C8B-B14F-4D97-AF65-F5344CB8AC3E}">
        <p14:creationId xmlns:p14="http://schemas.microsoft.com/office/powerpoint/2010/main" val="3910576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50000"/>
              </a:lnSpc>
              <a:spcBef>
                <a:spcPts val="0"/>
              </a:spcBef>
              <a:spcAft>
                <a:spcPts val="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rPr>
              <a:t>Putting It All Together.</a:t>
            </a:r>
            <a:r>
              <a:rPr lang="en-US" sz="1200" dirty="0">
                <a:effectLst/>
                <a:latin typeface="Calibri" panose="020F0502020204030204" pitchFamily="34" charset="0"/>
                <a:ea typeface="Calibri" panose="020F0502020204030204" pitchFamily="34" charset="0"/>
              </a:rPr>
              <a:t> What might all this sound like when you put it all together? Say that one of your panelists was discussing their experience with ableism and you responded with a personal anecdote (meant to be a funny transition to a new question) that made them feel dismissed or that you were correcting them. Here is one way you could respond if they were to call you out:</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“If I understand you correctly, the comment I made felt dismissive and inappropriate. Is that correct?”</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*Wait for panelist’s response* </a:t>
            </a:r>
            <a:endParaRPr lang="en-US" sz="1200" dirty="0">
              <a:effectLst/>
              <a:latin typeface="Times New Roman" panose="02020603050405020304" pitchFamily="18" charset="0"/>
              <a:ea typeface="Calibri" panose="020F0502020204030204" pitchFamily="34" charset="0"/>
            </a:endParaRPr>
          </a:p>
          <a:p>
            <a:pPr marL="1143000" marR="0" lvl="2" indent="-228600">
              <a:lnSpc>
                <a:spcPct val="150000"/>
              </a:lnSpc>
              <a:spcBef>
                <a:spcPts val="0"/>
              </a:spcBef>
              <a:spcAft>
                <a:spcPts val="0"/>
              </a:spcAft>
              <a:buFont typeface="Wingdings" pitchFamily="2" charset="2"/>
              <a:buChar char=""/>
            </a:pPr>
            <a:r>
              <a:rPr lang="en-US" sz="1200" dirty="0">
                <a:effectLst/>
                <a:latin typeface="Calibri" panose="020F0502020204030204" pitchFamily="34" charset="0"/>
                <a:ea typeface="Calibri" panose="020F0502020204030204" pitchFamily="34" charset="0"/>
              </a:rPr>
              <a:t>“Thank you for telling me. I hear you, and I’m so sorry that I spoke over you about ablism. I’m not sure if we have time in this panel to fully unpack all of what that means to you, but I would like to have that conversation. Can we follow up after the panel?”</a:t>
            </a:r>
          </a:p>
          <a:p>
            <a:pPr marL="1143000" marR="0" lvl="2" indent="-228600">
              <a:lnSpc>
                <a:spcPct val="150000"/>
              </a:lnSpc>
              <a:spcBef>
                <a:spcPts val="0"/>
              </a:spcBef>
              <a:spcAft>
                <a:spcPts val="0"/>
              </a:spcAft>
              <a:buFont typeface="Wingdings" pitchFamily="2" charset="2"/>
              <a:buChar char=""/>
            </a:pPr>
            <a:r>
              <a:rPr lang="en-US" sz="1800" dirty="0">
                <a:effectLst/>
                <a:latin typeface="Calibri" panose="020F0502020204030204" pitchFamily="34" charset="0"/>
                <a:ea typeface="Calibri" panose="020F0502020204030204" pitchFamily="34" charset="0"/>
              </a:rPr>
              <a:t>Question for breakout rooms: what else might this look like? Try problem solving both a situation like this and what it might look like to respond in this way</a:t>
            </a:r>
            <a:r>
              <a:rPr lang="en-US" dirty="0">
                <a:effectLst/>
              </a:rPr>
              <a:t> </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26</a:t>
            </a:fld>
            <a:endParaRPr lang="en-US"/>
          </a:p>
        </p:txBody>
      </p:sp>
    </p:spTree>
    <p:extLst>
      <p:ext uri="{BB962C8B-B14F-4D97-AF65-F5344CB8AC3E}">
        <p14:creationId xmlns:p14="http://schemas.microsoft.com/office/powerpoint/2010/main" val="917691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Moderators have three primary tasks: facilitating conversation amongst panelists prior to the con, facilitating conversation between panelists during the panel, and managing audience Q&amp;A.  </a:t>
            </a:r>
            <a:endParaRPr lang="en-US" sz="1800" dirty="0">
              <a:effectLst/>
              <a:latin typeface="Times New Roman" panose="02020603050405020304" pitchFamily="18" charset="0"/>
              <a:ea typeface="Calibri" panose="020F0502020204030204" pitchFamily="34" charset="0"/>
            </a:endParaRPr>
          </a:p>
          <a:p>
            <a:pPr marL="0" marR="0">
              <a:lnSpc>
                <a:spcPct val="150000"/>
              </a:lnSpc>
              <a:spcBef>
                <a:spcPts val="1200"/>
              </a:spcBef>
              <a:spcAft>
                <a:spcPts val="0"/>
              </a:spcAft>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27</a:t>
            </a:fld>
            <a:endParaRPr lang="en-US"/>
          </a:p>
        </p:txBody>
      </p:sp>
    </p:spTree>
    <p:extLst>
      <p:ext uri="{BB962C8B-B14F-4D97-AF65-F5344CB8AC3E}">
        <p14:creationId xmlns:p14="http://schemas.microsoft.com/office/powerpoint/2010/main" val="3429513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As part of your introduction, you should have let the audience know how participation will work (how much time, when, </a:t>
            </a:r>
            <a:r>
              <a:rPr lang="en-US" sz="1200" dirty="0" err="1">
                <a:effectLst/>
                <a:latin typeface="Calibri" panose="020F0502020204030204" pitchFamily="34" charset="0"/>
                <a:ea typeface="Calibri" panose="020F0502020204030204" pitchFamily="34" charset="0"/>
              </a:rPr>
              <a:t>etc</a:t>
            </a:r>
            <a:r>
              <a:rPr lang="en-US"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We do recommend leaving some time at the end for Q&amp;A, even if only 5-10 minutes.</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Unless everyone has agreed, letting the audience participate during the panel is not recommended, as it can be disruptive.</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If the panel goes long, encourage the audience to go to Discord to continue the conversation in the channel designated for your panel.</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When it’s time for Q&amp;A, you might want to provide a gentle reminder to stay on topic, speak as loudly as possible so everyone can hear, and to keep questions as succinct as possible.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rPr>
              <a:t>You may need to repeat a question into the microphone, or ask the audience member to come forward and speak into a microphone, if the room is large and/or the audience member has a quiet voice.</a:t>
            </a:r>
            <a:endParaRPr lang="en-US" sz="18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For online panels, you may want to make a list of questions as you see them come up during the panel. When Q&amp;A starts, read out the audience questions yourself so that everyone can hear them. </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As with the panel, do your best to maintain flow and equitable participation.</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You may need to cut off an audience member who has raised their hand to ask a question and then tried to deliver a twenty-minute "This is more of a comment than a question...".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You may need to cut off an audience member who jumps in to ask their question before being called on or who tries to interrupt another audience member who is speaking.</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Try to get questions from as many different audience members as possible.  </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Keep track of time, being aware that the room you’re in (whether online or in-person) will likely need to be used afterward so going over will inconvenience that panel. </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If there is time, wrap up by allowing the panelists to briefly offer ways that they can be found on social media.</a:t>
            </a: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28</a:t>
            </a:fld>
            <a:endParaRPr lang="en-US"/>
          </a:p>
        </p:txBody>
      </p:sp>
    </p:spTree>
    <p:extLst>
      <p:ext uri="{BB962C8B-B14F-4D97-AF65-F5344CB8AC3E}">
        <p14:creationId xmlns:p14="http://schemas.microsoft.com/office/powerpoint/2010/main" val="1240718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3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HANDLING UNRULY AUDIENCE MEMBERS AND ABUSE</a:t>
            </a:r>
            <a:endParaRPr lang="en-US" sz="13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r>
              <a:rPr lang="en-US" sz="1200" dirty="0">
                <a:effectLst/>
                <a:latin typeface="Calibri" panose="020F0502020204030204" pitchFamily="34" charset="0"/>
                <a:ea typeface="Calibri" panose="020F0502020204030204" pitchFamily="34" charset="0"/>
              </a:rPr>
              <a:t>What do you do when you’re moderating and someone in the audience, or (worse) on the panel, decides to take a swan dive into garbage – racism, antisemitism, conspiracy theories, eugenics, whatever? Here are some tactics we recommend.</a:t>
            </a:r>
            <a:br>
              <a:rPr lang="en-US" sz="1200" dirty="0">
                <a:effectLst/>
                <a:latin typeface="Calibri" panose="020F0502020204030204" pitchFamily="34" charset="0"/>
                <a:ea typeface="Calibri" panose="020F0502020204030204" pitchFamily="34" charset="0"/>
              </a:rPr>
            </a:b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Set expectations up front when possible.</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With panelists prior to the panel - When you send out e-mail to your panelists beforehand, you can ask people if there are topics they’d prefer you to steer away from should they come up – sometimes your panelists will already know where the danger zones are, and you can frame your panel accordingly.</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With the panel/audience when the panel starts - Sometimes you’ll be moderating a panel where you can see a problem coming, and sometimes you can do some prevention by setting expectations and ground rules as you are introducing the panel. “We are NOT here today to advocate for eugenics, and anyone who goes in that direction will be asked to stop.” “This is a no-conspiracy-theories zone.” “It is the position of this panel that COVID mitigation is worthwhile and we’re not going to debate that today.”  </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Interrupt.</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Maybe it just did not occur to you that a panel on feminist embroidery would suddenly veer into antisemitic conspiracy theories, but here you are! The first thing to do is INTERRUPT. You want to shut down the person spouting garbage as fast as you possibly can.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This is uncomfortable because we’ve all been taught that interrupting is rude, but it is </a:t>
            </a:r>
            <a:r>
              <a:rPr lang="en-US" sz="1200" b="1" dirty="0">
                <a:effectLst/>
                <a:latin typeface="Calibri" panose="020F0502020204030204" pitchFamily="34" charset="0"/>
                <a:ea typeface="Calibri" panose="020F0502020204030204" pitchFamily="34" charset="0"/>
              </a:rPr>
              <a:t>the</a:t>
            </a:r>
            <a:r>
              <a:rPr lang="en-US" sz="1200" dirty="0">
                <a:effectLst/>
                <a:latin typeface="Calibri" panose="020F0502020204030204" pitchFamily="34" charset="0"/>
                <a:ea typeface="Calibri" panose="020F0502020204030204" pitchFamily="34" charset="0"/>
              </a:rPr>
              <a:t> </a:t>
            </a:r>
            <a:r>
              <a:rPr lang="en-US" sz="1200" b="1" dirty="0">
                <a:effectLst/>
                <a:latin typeface="Calibri" panose="020F0502020204030204" pitchFamily="34" charset="0"/>
                <a:ea typeface="Calibri" panose="020F0502020204030204" pitchFamily="34" charset="0"/>
              </a:rPr>
              <a:t>most important thing a moderator can do in the moment</a:t>
            </a:r>
            <a:r>
              <a:rPr lang="en-US"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You can start with, “Excuse me” but escalate if you have to: “Excuse me. Nope nope nope! Hey!! EXCUSE ME. I AM GOING TO STOP YOU RIGHT THERE. STOP. STOP NOW. STOP TALKING.” (This can end with “Can someone in the back please go get someone from safety,” if necessary.)</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Name the problem.</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Be as specific as possible (If you’re in the middle of an adrenaline surge, you may find yourself struggling to come up with the words, but do your best.) “That is transphobic. We are not going to discuss whether transphobia is justified.” “What you said was a racist stereotype and unacceptable at </a:t>
            </a:r>
            <a:r>
              <a:rPr lang="en-US" sz="1200" dirty="0" err="1">
                <a:effectLst/>
                <a:latin typeface="Calibri" panose="020F0502020204030204" pitchFamily="34" charset="0"/>
                <a:ea typeface="Calibri" panose="020F0502020204030204" pitchFamily="34" charset="0"/>
              </a:rPr>
              <a:t>WisCon</a:t>
            </a:r>
            <a:r>
              <a:rPr lang="en-US" sz="1200" dirty="0">
                <a:effectLst/>
                <a:latin typeface="Calibri" panose="020F0502020204030204" pitchFamily="34" charset="0"/>
                <a:ea typeface="Calibri" panose="020F0502020204030204" pitchFamily="34" charset="0"/>
              </a:rPr>
              <a:t>.” Etc.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If you have to fall back on “That was not okay,” say that.</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Allow a response (from someone else).</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When someone has just gone wildly off the rails, you will usually see a lot of people who are ready to jump in and tackle it. If you can, call on someone who is sitting close to the front, preferably someone you know will deliver a firm, emphatic response.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If you are moderating a panel where you think there are potential dangers, you may want to find a friend who can fill this role ahead of time.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If you don’t have a pre-designated person, there’s a specific body language that says, “I AM READY TO SMACK THAT PERSON DOWN” that you can look for (typically a very straight raised arm combined with a grim facial expression). </a:t>
            </a:r>
            <a:endParaRPr lang="en-US" sz="1200" dirty="0">
              <a:effectLst/>
              <a:latin typeface="Times New Roman" panose="02020603050405020304" pitchFamily="18"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Letting someone else do this has a number of advantages, including that it gives you (the moderator) a minute to collect yourself. Plus, if someone is going to TAKE THAT PERSON TO SCHOOL, feel free to let them talk as long as they want.</a:t>
            </a:r>
            <a:r>
              <a:rPr lang="en-US" dirty="0">
                <a:effectLst/>
              </a:rPr>
              <a:t> </a:t>
            </a: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29</a:t>
            </a:fld>
            <a:endParaRPr lang="en-US"/>
          </a:p>
        </p:txBody>
      </p:sp>
    </p:spTree>
    <p:extLst>
      <p:ext uri="{BB962C8B-B14F-4D97-AF65-F5344CB8AC3E}">
        <p14:creationId xmlns:p14="http://schemas.microsoft.com/office/powerpoint/2010/main" val="56338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(Optional, depending) Allow 1-2 additional responses.</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For a first response, go with someone who has the attitude of “READY TO BE FIRM.” Sometimes, that’s all that’s needed. If you saw a lot of hands shoot up, and picked someone to give the smackdown, and that’s done, and all the hands go down and people seem ready to move on, maybe do that.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But, if people are clearly still upset, look for someone who is a member of whatever group just got attacked. This time, look for more hesitant body language because “that statement really hurt me” tends to look very different from “YOU HAVE MY SWORD,” but also deserves to be heard.</a:t>
            </a:r>
          </a:p>
          <a:p>
            <a:pPr marL="742950" marR="0" lvl="1"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US" sz="1800" dirty="0">
                <a:effectLst/>
                <a:latin typeface="Calibri" panose="020F0502020204030204" pitchFamily="34" charset="0"/>
                <a:ea typeface="Calibri" panose="020F0502020204030204" pitchFamily="34" charset="0"/>
              </a:rPr>
              <a:t>Also note, please do NOT specifically single out anyone from the group harmed if they have not raised their hand or otherwise entered the conversation already. </a:t>
            </a:r>
            <a:r>
              <a:rPr lang="en-US" sz="1800">
                <a:effectLst/>
                <a:latin typeface="Calibri" panose="020F0502020204030204" pitchFamily="34" charset="0"/>
                <a:ea typeface="Calibri" panose="020F0502020204030204" pitchFamily="34" charset="0"/>
              </a:rPr>
              <a:t>We want to make space for them to speak, but they are not required to speak if they do not feel safe. </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Look for ways to offer a Lifeline</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If the person who put their foot in it is looking remorseful, and especially if that person is one of your panelists, after allowing a response, you can invite them back into the conversation with something like, “Would you like to reframe that?” Or you can reframe for them: “I think this was coming from a place of [frustration], you were trying to say [something else]?”</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However, do not feel obligated to give someone the benefit of the doubt, and in their response they need to keep it short. Also, if you think they’re just going to grab a shovel and dig more, that’s a good reason to not hand them the mic again.</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Redirect.</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Ideally, having interrupted and responded, you can redirect back to the topic you’re all there to discuss! But depending on how awful it was, consider trying to determine the will of the group. “Let’s talk some more about embroidery!” might be fine, or “How do people feel about getting back to embroidery?” might be better.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If people are very upset, a few more people may need a moment to speak in response. If that takes the rest of the time block, that’s better than the people who were harmed walking out feeling unheard or that their pain was unimportant.</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Report.</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Get the name of the person if you can and write down some notes about what they said as soon as you can after the panel (your memory will fade quickly).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rPr>
              <a:t>Please contact Safety even if you feel the incident was minor and resolved.</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If you have concerns about safety during or after an online panel, or if you'd just like to talk to someone about how a panel unfolded, you can contact the @moderator role on the </a:t>
            </a:r>
            <a:r>
              <a:rPr lang="en-US" sz="1200" dirty="0" err="1">
                <a:effectLst/>
                <a:latin typeface="Calibri" panose="020F0502020204030204" pitchFamily="34" charset="0"/>
                <a:ea typeface="Calibri" panose="020F0502020204030204" pitchFamily="34" charset="0"/>
              </a:rPr>
              <a:t>WisCon</a:t>
            </a:r>
            <a:r>
              <a:rPr lang="en-US" sz="1200" dirty="0">
                <a:effectLst/>
                <a:latin typeface="Calibri" panose="020F0502020204030204" pitchFamily="34" charset="0"/>
                <a:ea typeface="Calibri" panose="020F0502020204030204" pitchFamily="34" charset="0"/>
              </a:rPr>
              <a:t> Discord, fill out the online Safety reporting form (</a:t>
            </a:r>
            <a:r>
              <a:rPr lang="en-US" sz="1200" u="sng" dirty="0">
                <a:solidFill>
                  <a:srgbClr val="0563C1"/>
                </a:solidFill>
                <a:effectLst/>
                <a:latin typeface="Calibri" panose="020F0502020204030204" pitchFamily="34" charset="0"/>
                <a:ea typeface="Calibri" panose="020F0502020204030204" pitchFamily="34" charset="0"/>
                <a:hlinkClick r:id="rId3"/>
              </a:rPr>
              <a:t>https://forms.gle/2Quo9faYLeVCrdtd8</a:t>
            </a:r>
            <a:r>
              <a:rPr lang="en-US" sz="1200" dirty="0">
                <a:effectLst/>
                <a:latin typeface="Calibri" panose="020F0502020204030204" pitchFamily="34" charset="0"/>
                <a:ea typeface="Calibri" panose="020F0502020204030204" pitchFamily="34" charset="0"/>
              </a:rPr>
              <a:t> ), or contact Safety by email (</a:t>
            </a:r>
            <a:r>
              <a:rPr lang="en-US" sz="1200" u="sng" dirty="0">
                <a:solidFill>
                  <a:srgbClr val="0563C1"/>
                </a:solidFill>
                <a:effectLst/>
                <a:latin typeface="Calibri" panose="020F0502020204030204" pitchFamily="34" charset="0"/>
                <a:ea typeface="Calibri" panose="020F0502020204030204" pitchFamily="34" charset="0"/>
                <a:hlinkClick r:id="rId4"/>
              </a:rPr>
              <a:t>safety@wiscon.net</a:t>
            </a:r>
            <a:r>
              <a:rPr lang="en-US" sz="1200" dirty="0">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30</a:t>
            </a:fld>
            <a:endParaRPr lang="en-US"/>
          </a:p>
        </p:txBody>
      </p:sp>
    </p:spTree>
    <p:extLst>
      <p:ext uri="{BB962C8B-B14F-4D97-AF65-F5344CB8AC3E}">
        <p14:creationId xmlns:p14="http://schemas.microsoft.com/office/powerpoint/2010/main" val="4218468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Moderators have three primary tasks: facilitating conversation amongst panelists prior to the con, facilitating conversation between panelists during the panel, and managing audience Q&amp;A.  </a:t>
            </a:r>
            <a:endParaRPr lang="en-US" sz="1800" dirty="0">
              <a:effectLst/>
              <a:latin typeface="Times New Roman" panose="02020603050405020304" pitchFamily="18" charset="0"/>
              <a:ea typeface="Calibri" panose="020F0502020204030204" pitchFamily="34" charset="0"/>
            </a:endParaRPr>
          </a:p>
          <a:p>
            <a:pPr marL="0" marR="0">
              <a:lnSpc>
                <a:spcPct val="150000"/>
              </a:lnSpc>
              <a:spcBef>
                <a:spcPts val="1200"/>
              </a:spcBef>
              <a:spcAft>
                <a:spcPts val="0"/>
              </a:spcAft>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4</a:t>
            </a:fld>
            <a:endParaRPr lang="en-US"/>
          </a:p>
        </p:txBody>
      </p:sp>
    </p:spTree>
    <p:extLst>
      <p:ext uri="{BB962C8B-B14F-4D97-AF65-F5344CB8AC3E}">
        <p14:creationId xmlns:p14="http://schemas.microsoft.com/office/powerpoint/2010/main" val="3325537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31</a:t>
            </a:fld>
            <a:endParaRPr lang="en-US"/>
          </a:p>
        </p:txBody>
      </p:sp>
    </p:spTree>
    <p:extLst>
      <p:ext uri="{BB962C8B-B14F-4D97-AF65-F5344CB8AC3E}">
        <p14:creationId xmlns:p14="http://schemas.microsoft.com/office/powerpoint/2010/main" val="533718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rPr>
              <a:t>THANK YOU! This con could not run without moderators. We know that you are giving of your time and energy to be involved in such a unique way, and that you may not be as noticed or celebrated publicly as the panelists are. We truly could not do this without you and we deeply appreciate everything you’re doing. Give yourself some snaps!</a:t>
            </a:r>
            <a:endParaRPr lang="en-US" sz="18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rPr>
              <a:t>Finally, HAVE FUN! Being a part of interesting conversations is a delight (at least I think so) and moderators go a </a:t>
            </a:r>
            <a:r>
              <a:rPr lang="en-US" sz="1800" i="1" dirty="0" err="1">
                <a:effectLst/>
                <a:latin typeface="Calibri" panose="020F0502020204030204" pitchFamily="34" charset="0"/>
                <a:ea typeface="Calibri" panose="020F0502020204030204" pitchFamily="34" charset="0"/>
              </a:rPr>
              <a:t>loooong</a:t>
            </a:r>
            <a:r>
              <a:rPr lang="en-US" sz="1800" i="1"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way toward making panels an enjoyable, thrilling space for people from all walks of life to come together and talk. You, that’s right YOU get to be an integral part of what makes </a:t>
            </a:r>
            <a:r>
              <a:rPr lang="en-US" sz="1800" dirty="0" err="1">
                <a:effectLst/>
                <a:latin typeface="Calibri" panose="020F0502020204030204" pitchFamily="34" charset="0"/>
                <a:ea typeface="Calibri" panose="020F0502020204030204" pitchFamily="34" charset="0"/>
              </a:rPr>
              <a:t>WisCon</a:t>
            </a:r>
            <a:r>
              <a:rPr lang="en-US" sz="1800" dirty="0">
                <a:effectLst/>
                <a:latin typeface="Calibri" panose="020F0502020204030204" pitchFamily="34" charset="0"/>
                <a:ea typeface="Calibri" panose="020F0502020204030204" pitchFamily="34" charset="0"/>
              </a:rPr>
              <a:t> such a special place! Go ahead, enjoy it!</a:t>
            </a:r>
            <a:endParaRPr lang="en-US" sz="18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rPr>
              <a:t>Questions?  Ask us via </a:t>
            </a:r>
            <a:r>
              <a:rPr lang="en-US" sz="1800" u="sng" dirty="0">
                <a:solidFill>
                  <a:srgbClr val="0563C1"/>
                </a:solidFill>
                <a:effectLst/>
                <a:latin typeface="Calibri" panose="020F0502020204030204" pitchFamily="34" charset="0"/>
                <a:ea typeface="Calibri" panose="020F0502020204030204" pitchFamily="34" charset="0"/>
                <a:hlinkClick r:id="rId3"/>
              </a:rPr>
              <a:t>Panels@WisCon.Sf3.org</a:t>
            </a:r>
            <a:endParaRPr lang="en-US" sz="1800" u="sng" dirty="0">
              <a:solidFill>
                <a:srgbClr val="0563C1"/>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32</a:t>
            </a:fld>
            <a:endParaRPr lang="en-US"/>
          </a:p>
        </p:txBody>
      </p:sp>
    </p:spTree>
    <p:extLst>
      <p:ext uri="{BB962C8B-B14F-4D97-AF65-F5344CB8AC3E}">
        <p14:creationId xmlns:p14="http://schemas.microsoft.com/office/powerpoint/2010/main" val="1517511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u="sng" dirty="0">
                <a:effectLst/>
                <a:latin typeface="Calibri" panose="020F0502020204030204" pitchFamily="34" charset="0"/>
                <a:ea typeface="Calibri" panose="020F0502020204030204" pitchFamily="34" charset="0"/>
              </a:rPr>
              <a:t>What to Do</a:t>
            </a:r>
            <a:r>
              <a:rPr lang="en-US" sz="1800" dirty="0">
                <a:effectLst/>
                <a:latin typeface="Calibri" panose="020F0502020204030204" pitchFamily="34" charset="0"/>
                <a:ea typeface="Calibri" panose="020F0502020204030204" pitchFamily="34" charset="0"/>
              </a:rPr>
              <a:t>: Leading up to the convention, moderators are expected to reach out to the panelists to prepare for the conversation at the convention. </a:t>
            </a:r>
            <a:endParaRPr lang="en-US" sz="18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r>
              <a:rPr lang="en-US" sz="1800" u="sng" dirty="0">
                <a:effectLst/>
                <a:latin typeface="Calibri" panose="020F0502020204030204" pitchFamily="34" charset="0"/>
                <a:ea typeface="Calibri" panose="020F0502020204030204" pitchFamily="34" charset="0"/>
              </a:rPr>
              <a:t>Why</a:t>
            </a:r>
            <a:r>
              <a:rPr lang="en-US" sz="1800" dirty="0">
                <a:effectLst/>
                <a:latin typeface="Calibri" panose="020F0502020204030204" pitchFamily="34" charset="0"/>
                <a:ea typeface="Calibri" panose="020F0502020204030204" pitchFamily="34" charset="0"/>
              </a:rPr>
              <a:t>: Panels run more smoothly if panelists and moderators have an idea of what they want to talk about. Panelists are more likely to stay on topic, offer clear and concise information, and be able to prepare quotes or other specific examples if they have time to prepare. Likewise, moderators are better able to direct the conversation, segue neatly between topics, and keep the discussion on point, including managing audience questions, given similar prep time. </a:t>
            </a:r>
            <a:endParaRPr lang="en-US" sz="18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r>
              <a:rPr lang="en-US" sz="1800" u="sng" dirty="0">
                <a:effectLst/>
                <a:latin typeface="Calibri" panose="020F0502020204030204" pitchFamily="34" charset="0"/>
                <a:ea typeface="Calibri" panose="020F0502020204030204" pitchFamily="34" charset="0"/>
              </a:rPr>
              <a:t>When</a:t>
            </a:r>
            <a:r>
              <a:rPr lang="en-US" sz="1800" dirty="0">
                <a:effectLst/>
                <a:latin typeface="Calibri" panose="020F0502020204030204" pitchFamily="34" charset="0"/>
                <a:ea typeface="Calibri" panose="020F0502020204030204" pitchFamily="34" charset="0"/>
              </a:rPr>
              <a:t>: As soon as possible after assignments are handed out. The sooner the conversation gets started, the better.</a:t>
            </a:r>
            <a:endParaRPr lang="en-US" sz="18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800" u="sng" dirty="0">
                <a:effectLst/>
                <a:latin typeface="Calibri" panose="020F0502020204030204" pitchFamily="34" charset="0"/>
                <a:ea typeface="Calibri" panose="020F0502020204030204" pitchFamily="34" charset="0"/>
              </a:rPr>
              <a:t>How</a:t>
            </a:r>
            <a:r>
              <a:rPr lang="en-US" sz="1800" dirty="0">
                <a:effectLst/>
                <a:latin typeface="Calibri" panose="020F0502020204030204" pitchFamily="34" charset="0"/>
                <a:ea typeface="Calibri" panose="020F0502020204030204" pitchFamily="34" charset="0"/>
              </a:rPr>
              <a:t>: When moderator assignments are given out, panelist emails will be available in your </a:t>
            </a:r>
            <a:r>
              <a:rPr lang="en-US" sz="1800" dirty="0" err="1">
                <a:effectLst/>
                <a:latin typeface="Calibri" panose="020F0502020204030204" pitchFamily="34" charset="0"/>
                <a:ea typeface="Calibri" panose="020F0502020204030204" pitchFamily="34" charset="0"/>
              </a:rPr>
              <a:t>wiscon.net</a:t>
            </a:r>
            <a:r>
              <a:rPr lang="en-US" sz="1800" dirty="0">
                <a:effectLst/>
                <a:latin typeface="Calibri" panose="020F0502020204030204" pitchFamily="34" charset="0"/>
                <a:ea typeface="Calibri" panose="020F0502020204030204" pitchFamily="34" charset="0"/>
              </a:rPr>
              <a:t> account by clicking on “my schedule” in the top menu.</a:t>
            </a:r>
            <a:endParaRPr lang="en-US" sz="18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5</a:t>
            </a:fld>
            <a:endParaRPr lang="en-US"/>
          </a:p>
        </p:txBody>
      </p:sp>
    </p:spTree>
    <p:extLst>
      <p:ext uri="{BB962C8B-B14F-4D97-AF65-F5344CB8AC3E}">
        <p14:creationId xmlns:p14="http://schemas.microsoft.com/office/powerpoint/2010/main" val="1196435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Introduce yourself, including preferred name and pronouns, and ask if the panelists have preferences for name/pronouns if that information is not available. </a:t>
            </a:r>
            <a:r>
              <a:rPr lang="en-US" sz="1800" dirty="0">
                <a:effectLst/>
                <a:latin typeface="Calibri" panose="020F0502020204030204" pitchFamily="34" charset="0"/>
                <a:ea typeface="Calibri" panose="020F0502020204030204" pitchFamily="34" charset="0"/>
              </a:rPr>
              <a:t>Feel free to ask for a pronunciation if you are unsure.</a:t>
            </a:r>
            <a:r>
              <a:rPr lang="en-US" dirty="0">
                <a:effectLst/>
              </a:rPr>
              <a:t> </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Ask if the panelists would prefer to self-introduce during the panel or if they would prefer the moderator introduce them. Ask the panelists if they have any accessibility needs or requests for accommodations, then forward these requests to </a:t>
            </a:r>
            <a:r>
              <a:rPr lang="en-US" sz="1200" dirty="0" err="1">
                <a:effectLst/>
                <a:latin typeface="Calibri" panose="020F0502020204030204" pitchFamily="34" charset="0"/>
                <a:ea typeface="Calibri" panose="020F0502020204030204" pitchFamily="34" charset="0"/>
              </a:rPr>
              <a:t>panels@wiscon.net</a:t>
            </a:r>
            <a:endParaRPr lang="en-US" sz="1200" dirty="0">
              <a:effectLst/>
              <a:latin typeface="Calibri" panose="020F0502020204030204" pitchFamily="34" charset="0"/>
              <a:ea typeface="Calibri" panose="020F0502020204030204" pitchFamily="34" charset="0"/>
            </a:endParaRPr>
          </a:p>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lang="en-US" sz="1800" dirty="0">
                <a:effectLst/>
                <a:latin typeface="Calibri" panose="020F0502020204030204" pitchFamily="34" charset="0"/>
                <a:ea typeface="Calibri" panose="020F0502020204030204" pitchFamily="34" charset="0"/>
              </a:rPr>
              <a:t>Examples might include needing extra space for a mobility device, needing more lead time to speak because they are slow to start, wanting a specific technology aid like computer or tablet for their notes, needing to sit in a specific spot to hear better or alleviate anxiety, or setting aside a spot for a caretaker to sit near them. And many more!</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Suggest or solicit panel structure, including how much time for each panelist per question, if and how to solicit and handle audience participation. </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Describe your understanding of the panel description and ensure that the panelists agree or would like to modify it in some way. Make sure everyone agrees prior to the con.</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Ask the panelists about their interest in the panel topic and what is important for them to highlight about that topic.</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Determine if you and/or the panelists are going to cite specific resources.</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Elicit 2-3 points that each panelist deems crucial to discuss.</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rPr>
              <a:t>Once you’ve decided on main topics with the panelists, we suggest you make a list of other questions/topics to touch on if there’s time.</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Ask the panelists if there are any topics or pieces of media they would like to avoid talking about.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rPr>
              <a:t>This can be specific to a panelist (“I don’t want to talk about that, but everyone else can”) or a group decision (“That’s too </a:t>
            </a:r>
            <a:r>
              <a:rPr lang="en-US" sz="1200" dirty="0" err="1">
                <a:effectLst/>
                <a:latin typeface="Calibri" panose="020F0502020204030204" pitchFamily="34" charset="0"/>
                <a:ea typeface="Calibri" panose="020F0502020204030204" pitchFamily="34" charset="0"/>
              </a:rPr>
              <a:t>spoilery</a:t>
            </a:r>
            <a:r>
              <a:rPr lang="en-US" sz="1200" dirty="0">
                <a:effectLst/>
                <a:latin typeface="Calibri" panose="020F0502020204030204" pitchFamily="34" charset="0"/>
                <a:ea typeface="Calibri" panose="020F0502020204030204" pitchFamily="34" charset="0"/>
              </a:rPr>
              <a:t>, let’s avoid it”). Once those boundaries are set, </a:t>
            </a:r>
            <a:r>
              <a:rPr lang="en-US" sz="1200" b="1" dirty="0">
                <a:effectLst/>
                <a:latin typeface="Calibri" panose="020F0502020204030204" pitchFamily="34" charset="0"/>
                <a:ea typeface="Calibri" panose="020F0502020204030204" pitchFamily="34" charset="0"/>
              </a:rPr>
              <a:t>respect them</a:t>
            </a:r>
            <a:r>
              <a:rPr lang="en-US" sz="1200" b="1" i="1" dirty="0">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Calibri" panose="020F0502020204030204" pitchFamily="34" charset="0"/>
            </a:endParaRPr>
          </a:p>
          <a:p>
            <a:pPr marL="742950" marR="0" lvl="1" indent="-285750" algn="l" defTabSz="914400" rtl="0" eaLnBrk="1" fontAlgn="auto" latinLnBrk="0" hangingPunct="1">
              <a:lnSpc>
                <a:spcPct val="150000"/>
              </a:lnSpc>
              <a:spcBef>
                <a:spcPts val="0"/>
              </a:spcBef>
              <a:spcAft>
                <a:spcPts val="0"/>
              </a:spcAft>
              <a:buClrTx/>
              <a:buSzTx/>
              <a:buFont typeface="+mj-lt"/>
              <a:buAutoNum type="alphaLcPeriod"/>
              <a:tabLst/>
              <a:defRPr/>
            </a:pPr>
            <a:r>
              <a:rPr lang="en-US" sz="1800" dirty="0">
                <a:effectLst/>
                <a:latin typeface="Calibri" panose="020F0502020204030204" pitchFamily="34" charset="0"/>
                <a:ea typeface="Calibri" panose="020F0502020204030204" pitchFamily="34" charset="0"/>
              </a:rPr>
              <a:t>Feel free to ask exploring questions like. For example, “You say you don’t want to talk about </a:t>
            </a:r>
            <a:r>
              <a:rPr lang="en-US" sz="1800" dirty="0" err="1">
                <a:effectLst/>
                <a:latin typeface="Calibri" panose="020F0502020204030204" pitchFamily="34" charset="0"/>
                <a:ea typeface="Calibri" panose="020F0502020204030204" pitchFamily="34" charset="0"/>
              </a:rPr>
              <a:t>Andor</a:t>
            </a:r>
            <a:r>
              <a:rPr lang="en-US" sz="1800" dirty="0">
                <a:effectLst/>
                <a:latin typeface="Calibri" panose="020F0502020204030204" pitchFamily="34" charset="0"/>
                <a:ea typeface="Calibri" panose="020F0502020204030204" pitchFamily="34" charset="0"/>
              </a:rPr>
              <a:t>, are there other Star Wars topics you want to avoid?”</a:t>
            </a:r>
            <a:endParaRPr lang="en-US" sz="1200" dirty="0">
              <a:effectLst/>
              <a:latin typeface="Calibri" panose="020F0502020204030204" pitchFamily="34" charset="0"/>
              <a:ea typeface="Calibri" panose="020F0502020204030204" pitchFamily="34" charset="0"/>
            </a:endParaRPr>
          </a:p>
          <a:p>
            <a:pPr marL="742950" marR="0" lvl="1" indent="-285750">
              <a:lnSpc>
                <a:spcPct val="150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rPr>
              <a:t>If a panelist mentions something might be triggering, that is a reason to not discuss it at all. If the conversation cannot be avoided (e.g., it’s in the panel description or is central to the conversation), we recommend reaching out to the panelist individually to see if this panel is a good fit for them.</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Discuss meeting up before the panel. Make sure that all panelists know to meet in the green room ten minutes beforehand (see below). If a panelist cannot make that timeframe, let them know to meet you in the assigned room and to check the schedule for which room you’re in.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NOTE: We suggest touching base with your panelists the day before the panel is scheduled to confirm meeting time and panel location (whether online or in person). </a:t>
            </a:r>
            <a:endParaRPr lang="en-US" sz="12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r>
              <a:rPr lang="en-US" sz="1200" dirty="0">
                <a:effectLst/>
                <a:latin typeface="Calibri" panose="020F0502020204030204" pitchFamily="34" charset="0"/>
                <a:ea typeface="Calibri" panose="020F0502020204030204" pitchFamily="34" charset="0"/>
              </a:rPr>
              <a:t>If you have </a:t>
            </a:r>
            <a:r>
              <a:rPr lang="en-US" sz="1200" i="1" dirty="0">
                <a:effectLst/>
                <a:latin typeface="Calibri" panose="020F0502020204030204" pitchFamily="34" charset="0"/>
                <a:ea typeface="Calibri" panose="020F0502020204030204" pitchFamily="34" charset="0"/>
              </a:rPr>
              <a:t>any</a:t>
            </a:r>
            <a:r>
              <a:rPr lang="en-US" sz="1200" dirty="0">
                <a:effectLst/>
                <a:latin typeface="Calibri" panose="020F0502020204030204" pitchFamily="34" charset="0"/>
                <a:ea typeface="Calibri" panose="020F0502020204030204" pitchFamily="34" charset="0"/>
              </a:rPr>
              <a:t> concerns about one or more of your panelists or feel they may be a poor fit for your panel, contact </a:t>
            </a:r>
            <a:r>
              <a:rPr lang="en-US" sz="1200" u="sng" dirty="0">
                <a:solidFill>
                  <a:srgbClr val="0563C1"/>
                </a:solidFill>
                <a:effectLst/>
                <a:latin typeface="Calibri" panose="020F0502020204030204" pitchFamily="34" charset="0"/>
                <a:ea typeface="Calibri" panose="020F0502020204030204" pitchFamily="34" charset="0"/>
                <a:hlinkClick r:id="rId3"/>
              </a:rPr>
              <a:t>panels@wiscon.net</a:t>
            </a:r>
            <a:r>
              <a:rPr lang="en-US" sz="1200" dirty="0">
                <a:effectLst/>
                <a:latin typeface="Calibri" panose="020F0502020204030204" pitchFamily="34" charset="0"/>
                <a:ea typeface="Calibri" panose="020F0502020204030204" pitchFamily="34" charset="0"/>
              </a:rPr>
              <a:t> with your concerns and they can help you out with next steps.</a:t>
            </a: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6</a:t>
            </a:fld>
            <a:endParaRPr lang="en-US"/>
          </a:p>
        </p:txBody>
      </p:sp>
    </p:spTree>
    <p:extLst>
      <p:ext uri="{BB962C8B-B14F-4D97-AF65-F5344CB8AC3E}">
        <p14:creationId xmlns:p14="http://schemas.microsoft.com/office/powerpoint/2010/main" val="110635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200"/>
              </a:spcBef>
              <a:spcAft>
                <a:spcPts val="0"/>
              </a:spcAft>
            </a:pPr>
            <a:r>
              <a:rPr lang="en-US" sz="18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MEETING UP JUST BEFORE THE PANEL</a:t>
            </a:r>
            <a:endParaRPr lang="en-US" sz="1800" b="1" dirty="0">
              <a:solidFill>
                <a:srgbClr val="2F5496"/>
              </a:solidFill>
              <a:effectLst/>
              <a:latin typeface="Calibri Light"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0" marR="0">
              <a:spcBef>
                <a:spcPts val="200"/>
              </a:spcBef>
              <a:spcAft>
                <a:spcPts val="0"/>
              </a:spcAft>
            </a:pPr>
            <a:r>
              <a:rPr lang="en-US" sz="1800" b="1" dirty="0">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rPr>
              <a:t>In-Person Moderators</a:t>
            </a:r>
            <a:endParaRPr lang="en-US" sz="1800" b="1" dirty="0">
              <a:solidFill>
                <a:srgbClr val="1F3763"/>
              </a:solidFill>
              <a:effectLst/>
              <a:latin typeface="Calibri Light" panose="020F050202020403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rPr>
              <a:t>Unless it has been otherwise agreed, meet your panelists in the green room ten minutes before the panel and get the name tents. </a:t>
            </a:r>
            <a:endParaRPr lang="en-US" sz="1800" dirty="0">
              <a:effectLst/>
              <a:latin typeface="Times New Roman" panose="02020603050405020304" pitchFamily="18" charset="0"/>
              <a:ea typeface="Calibri" panose="020F050202020403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Symbol" pitchFamily="2" charset="2"/>
              <a:buChar char=""/>
              <a:tabLst/>
              <a:defRPr/>
            </a:pPr>
            <a:r>
              <a:rPr lang="en-US" sz="1800" dirty="0">
                <a:latin typeface="Calibri" panose="020F0502020204030204" pitchFamily="34" charset="0"/>
                <a:cs typeface="Calibri" panose="020F0502020204030204" pitchFamily="34" charset="0"/>
              </a:rPr>
              <a:t>If </a:t>
            </a:r>
            <a:r>
              <a:rPr lang="en-US" sz="1800" i="1" dirty="0">
                <a:latin typeface="Calibri" panose="020F0502020204030204" pitchFamily="34" charset="0"/>
                <a:cs typeface="Calibri" panose="020F0502020204030204" pitchFamily="34" charset="0"/>
              </a:rPr>
              <a:t>you</a:t>
            </a:r>
            <a:r>
              <a:rPr lang="en-US" sz="1800" dirty="0">
                <a:latin typeface="Calibri" panose="020F0502020204030204" pitchFamily="34" charset="0"/>
                <a:cs typeface="Calibri" panose="020F0502020204030204" pitchFamily="34" charset="0"/>
              </a:rPr>
              <a:t> can’t make it to the Green Room, let panelists know ahead of time and feel free to pick up the name/panel tents early or designate a panelist to do it for you.</a:t>
            </a:r>
            <a:endParaRPr lang="en-US" sz="18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rPr>
              <a:t>If panelists don’t show up, give them a couple of minutes before leaving, and make sure to let someone in the green room know that if panelists show up there to direct them to the assigned room.</a:t>
            </a:r>
            <a:endParaRPr lang="en-US" sz="18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rPr>
              <a:t>Go to the assigned room and make sure microphones are working and distributed evenly.</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50000"/>
              </a:lnSpc>
              <a:spcBef>
                <a:spcPts val="120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7</a:t>
            </a:fld>
            <a:endParaRPr lang="en-US"/>
          </a:p>
        </p:txBody>
      </p:sp>
    </p:spTree>
    <p:extLst>
      <p:ext uri="{BB962C8B-B14F-4D97-AF65-F5344CB8AC3E}">
        <p14:creationId xmlns:p14="http://schemas.microsoft.com/office/powerpoint/2010/main" val="304728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200" b="1" dirty="0">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rPr>
              <a:t>Online Moderators</a:t>
            </a:r>
            <a:endParaRPr lang="en-US" sz="1200" b="1" dirty="0">
              <a:solidFill>
                <a:srgbClr val="1F3763"/>
              </a:solidFill>
              <a:effectLst/>
              <a:latin typeface="Calibri Light" panose="020F050202020403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rPr>
              <a:t>You are an online moderator if you panel is scheduled for either “Online Zoom Room 1” or “Online Zoom Room 2”. These panels are taking place entirely via Zoom, so the process will be different from in person</a:t>
            </a:r>
            <a:r>
              <a:rPr lang="en-US" dirty="0">
                <a:effectLst/>
              </a:rPr>
              <a:t> </a:t>
            </a:r>
            <a:endParaRPr lang="en-US" sz="1200" dirty="0">
              <a:effectLst/>
              <a:latin typeface="Times New Roman" panose="02020603050405020304" pitchFamily="18" charset="0"/>
              <a:ea typeface="Calibri" panose="020F0502020204030204" pitchFamily="34" charset="0"/>
            </a:endParaRPr>
          </a:p>
          <a:p>
            <a:pPr marL="0" marR="0">
              <a:lnSpc>
                <a:spcPct val="150000"/>
              </a:lnSpc>
              <a:spcBef>
                <a:spcPts val="0"/>
              </a:spcBef>
              <a:spcAft>
                <a:spcPts val="0"/>
              </a:spcAft>
            </a:pPr>
            <a:r>
              <a:rPr lang="en-US"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u="sng" dirty="0">
                <a:effectLst/>
                <a:latin typeface="Calibri" panose="020F0502020204030204" pitchFamily="34" charset="0"/>
                <a:ea typeface="Calibri" panose="020F0502020204030204" pitchFamily="34" charset="0"/>
              </a:rPr>
              <a:t>ONLINE “GREEN ROOM”</a:t>
            </a:r>
            <a:r>
              <a:rPr lang="en-US" sz="1200" dirty="0">
                <a:effectLst/>
                <a:latin typeface="Calibri" panose="020F0502020204030204" pitchFamily="34" charset="0"/>
                <a:ea typeface="Calibri" panose="020F0502020204030204" pitchFamily="34" charset="0"/>
              </a:rPr>
              <a:t>:</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If you would like to meet somewhere to talk before the panel begins, there will be an open Zoom meeting “Green Room” available, but that call will be unmonitored (no staff logged on).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If you have any questions, please bring them to the #green-room channel on Discord!</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u="sng" dirty="0">
                <a:effectLst/>
                <a:latin typeface="Calibri" panose="020F0502020204030204" pitchFamily="34" charset="0"/>
                <a:ea typeface="Calibri" panose="020F0502020204030204" pitchFamily="34" charset="0"/>
              </a:rPr>
              <a:t>JOINING THE ZOOM CALL</a:t>
            </a:r>
            <a:r>
              <a:rPr lang="en-US"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Panelists, moderators, and audience members will all join a regular Zoom call.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The Online Zoom Room calls will not have a Waiting Room—audience members can freely join any time, and can stay in the call between panels.</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There is a single link for each Online Zoom Room for each day. These links will appear in the online version of the program, at </a:t>
            </a:r>
            <a:r>
              <a:rPr lang="en-US" sz="1200" u="sng" dirty="0">
                <a:solidFill>
                  <a:srgbClr val="0563C1"/>
                </a:solidFill>
                <a:effectLst/>
                <a:latin typeface="Calibri" panose="020F0502020204030204" pitchFamily="34" charset="0"/>
                <a:ea typeface="Calibri" panose="020F0502020204030204" pitchFamily="34" charset="0"/>
                <a:hlinkClick r:id="rId3"/>
              </a:rPr>
              <a:t>https://program.wiscon.net/welcome.php</a:t>
            </a:r>
            <a:r>
              <a:rPr lang="en-US" sz="1200" dirty="0">
                <a:effectLst/>
                <a:latin typeface="Calibri" panose="020F0502020204030204" pitchFamily="34" charset="0"/>
                <a:ea typeface="Calibri" panose="020F0502020204030204" pitchFamily="34" charset="0"/>
              </a:rPr>
              <a:t> , though you’ll need to be logged into your account to the see the links!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You’ll also receive the meeting information (including links, meeting IDs, and passwords) via </a:t>
            </a:r>
            <a:r>
              <a:rPr lang="en-US" sz="1200">
                <a:effectLst/>
                <a:latin typeface="Calibri" panose="020F0502020204030204" pitchFamily="34" charset="0"/>
                <a:ea typeface="Calibri" panose="020F0502020204030204" pitchFamily="34" charset="0"/>
              </a:rPr>
              <a:t>email.</a:t>
            </a: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8</a:t>
            </a:fld>
            <a:endParaRPr lang="en-US"/>
          </a:p>
        </p:txBody>
      </p:sp>
    </p:spTree>
    <p:extLst>
      <p:ext uri="{BB962C8B-B14F-4D97-AF65-F5344CB8AC3E}">
        <p14:creationId xmlns:p14="http://schemas.microsoft.com/office/powerpoint/2010/main" val="2586214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rPr>
              <a:t>PRODUCTION ASSISTANT: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Each Zoom panel will have a volunteer Production Assistant on the call, who will manage the technical side of Zoom (starting/ending streams, dealing with any technical issues, coordinating the captioner if there is one on the call, etc.).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They will also deal with any disruptions from the audience (including removing any abusive or harassing audience members), and will provide time signals.</a:t>
            </a:r>
            <a:endParaRPr lang="en-US" sz="1200" dirty="0">
              <a:effectLst/>
              <a:latin typeface="Times New Roman" panose="02020603050405020304" pitchFamily="18" charset="0"/>
              <a:ea typeface="Calibri" panose="020F0502020204030204" pitchFamily="34" charset="0"/>
            </a:endParaRPr>
          </a:p>
          <a:p>
            <a:pPr marL="342900" marR="0" lvl="0" indent="-342900">
              <a:lnSpc>
                <a:spcPct val="150000"/>
              </a:lnSpc>
              <a:spcBef>
                <a:spcPts val="0"/>
              </a:spcBef>
              <a:spcAft>
                <a:spcPts val="0"/>
              </a:spcAft>
              <a:buFont typeface="Symbol" pitchFamily="2" charset="2"/>
              <a:buChar char=""/>
            </a:pPr>
            <a:r>
              <a:rPr lang="en-US" sz="1200" u="sng" dirty="0">
                <a:effectLst/>
                <a:latin typeface="Calibri" panose="020F0502020204030204" pitchFamily="34" charset="0"/>
                <a:ea typeface="Calibri" panose="020F0502020204030204" pitchFamily="34" charset="0"/>
              </a:rPr>
              <a:t>CHAT</a:t>
            </a:r>
            <a:r>
              <a:rPr lang="en-US"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The chat will be enabled, but audience members will be encouraged to use the Discord server for side conversations (to avoid distracting the panelists or other audience members), unless you make an announcement otherwise. </a:t>
            </a:r>
            <a:endParaRPr lang="en-US" sz="1200" dirty="0">
              <a:effectLst/>
              <a:latin typeface="Times New Roman" panose="02020603050405020304" pitchFamily="18" charset="0"/>
              <a:ea typeface="Calibri" panose="020F050202020403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rPr>
              <a:t>Feel free to make notes of interesting questions you might see in the chat that can be brought up during Q&amp;A or during the panel. (if you have the attention span!)</a:t>
            </a:r>
            <a:endParaRPr lang="en-US" sz="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9</a:t>
            </a:fld>
            <a:endParaRPr lang="en-US"/>
          </a:p>
        </p:txBody>
      </p:sp>
    </p:spTree>
    <p:extLst>
      <p:ext uri="{BB962C8B-B14F-4D97-AF65-F5344CB8AC3E}">
        <p14:creationId xmlns:p14="http://schemas.microsoft.com/office/powerpoint/2010/main" val="1347247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Moderators have three primary tasks: facilitating conversation amongst panelists prior to the con, facilitating conversation between panelists during the panel, and managing audience Q&amp;A.  </a:t>
            </a:r>
            <a:endParaRPr lang="en-US" sz="1800" dirty="0">
              <a:effectLst/>
              <a:latin typeface="Times New Roman" panose="02020603050405020304" pitchFamily="18" charset="0"/>
              <a:ea typeface="Calibri" panose="020F0502020204030204" pitchFamily="34" charset="0"/>
            </a:endParaRPr>
          </a:p>
          <a:p>
            <a:pPr marL="0" marR="0">
              <a:lnSpc>
                <a:spcPct val="150000"/>
              </a:lnSpc>
              <a:spcBef>
                <a:spcPts val="1200"/>
              </a:spcBef>
              <a:spcAft>
                <a:spcPts val="0"/>
              </a:spcAft>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1AD154D-B529-0E45-8A2D-E754A0931371}" type="slidenum">
              <a:rPr lang="en-US" smtClean="0"/>
              <a:t>10</a:t>
            </a:fld>
            <a:endParaRPr lang="en-US"/>
          </a:p>
        </p:txBody>
      </p:sp>
    </p:spTree>
    <p:extLst>
      <p:ext uri="{BB962C8B-B14F-4D97-AF65-F5344CB8AC3E}">
        <p14:creationId xmlns:p14="http://schemas.microsoft.com/office/powerpoint/2010/main" val="4251707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5/6/23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1973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5/6/23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7139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5/6/23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4719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5/6/23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832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5/6/23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10607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5/6/23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2312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5/6/23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9679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5/6/23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9490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5/6/23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87310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5/6/23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0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5/6/23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89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5/6/23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910623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panels@wiscon.ne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lank black chalkboard with chalk">
            <a:extLst>
              <a:ext uri="{FF2B5EF4-FFF2-40B4-BE49-F238E27FC236}">
                <a16:creationId xmlns:a16="http://schemas.microsoft.com/office/drawing/2014/main" id="{6C3FDE73-0F85-EA23-22A6-17D672066791}"/>
              </a:ext>
            </a:extLst>
          </p:cNvPr>
          <p:cNvPicPr>
            <a:picLocks noChangeAspect="1"/>
          </p:cNvPicPr>
          <p:nvPr/>
        </p:nvPicPr>
        <p:blipFill>
          <a:blip r:embed="rId2"/>
          <a:srcRect t="7802" b="7802"/>
          <a:stretch/>
        </p:blipFill>
        <p:spPr>
          <a:xfrm>
            <a:off x="20" y="10"/>
            <a:ext cx="12188930" cy="6857990"/>
          </a:xfrm>
          <a:prstGeom prst="rect">
            <a:avLst/>
          </a:prstGeom>
        </p:spPr>
      </p:pic>
      <p:sp>
        <p:nvSpPr>
          <p:cNvPr id="2" name="Title 1">
            <a:extLst>
              <a:ext uri="{FF2B5EF4-FFF2-40B4-BE49-F238E27FC236}">
                <a16:creationId xmlns:a16="http://schemas.microsoft.com/office/drawing/2014/main" id="{BECA7BF2-4EAB-C404-0DB6-1526D3677ED2}"/>
              </a:ext>
            </a:extLst>
          </p:cNvPr>
          <p:cNvSpPr>
            <a:spLocks noGrp="1"/>
          </p:cNvSpPr>
          <p:nvPr>
            <p:ph type="ctrTitle"/>
          </p:nvPr>
        </p:nvSpPr>
        <p:spPr>
          <a:xfrm>
            <a:off x="838198" y="1588769"/>
            <a:ext cx="10515599" cy="2381428"/>
          </a:xfrm>
        </p:spPr>
        <p:txBody>
          <a:bodyPr>
            <a:normAutofit/>
          </a:bodyPr>
          <a:lstStyle/>
          <a:p>
            <a:pPr algn="ctr"/>
            <a:r>
              <a:rPr lang="en-US" sz="7500" b="1" dirty="0" err="1">
                <a:latin typeface="Chalkduster" panose="03050602040202020205" pitchFamily="66" charset="77"/>
                <a:cs typeface="Calibri" panose="020F0502020204030204" pitchFamily="34" charset="0"/>
              </a:rPr>
              <a:t>WisCon</a:t>
            </a:r>
            <a:r>
              <a:rPr lang="en-US" sz="7500" b="1" dirty="0">
                <a:latin typeface="Chalkduster" panose="03050602040202020205" pitchFamily="66" charset="77"/>
                <a:cs typeface="Calibri" panose="020F0502020204030204" pitchFamily="34" charset="0"/>
              </a:rPr>
              <a:t> Moderator Training</a:t>
            </a:r>
          </a:p>
        </p:txBody>
      </p:sp>
      <p:sp>
        <p:nvSpPr>
          <p:cNvPr id="3" name="Subtitle 2">
            <a:extLst>
              <a:ext uri="{FF2B5EF4-FFF2-40B4-BE49-F238E27FC236}">
                <a16:creationId xmlns:a16="http://schemas.microsoft.com/office/drawing/2014/main" id="{829F4932-E8C9-DFFC-FD8F-E54D58090178}"/>
              </a:ext>
            </a:extLst>
          </p:cNvPr>
          <p:cNvSpPr>
            <a:spLocks noGrp="1"/>
          </p:cNvSpPr>
          <p:nvPr>
            <p:ph type="subTitle" idx="1"/>
          </p:nvPr>
        </p:nvSpPr>
        <p:spPr>
          <a:xfrm>
            <a:off x="1524000" y="4599432"/>
            <a:ext cx="9144000" cy="1225296"/>
          </a:xfrm>
        </p:spPr>
        <p:txBody>
          <a:bodyPr>
            <a:normAutofit lnSpcReduction="10000"/>
          </a:bodyPr>
          <a:lstStyle/>
          <a:p>
            <a:pPr algn="ctr"/>
            <a:r>
              <a:rPr lang="en-US" sz="3200" dirty="0">
                <a:latin typeface="Chalkduster" panose="03050602040202020205" pitchFamily="66" charset="77"/>
              </a:rPr>
              <a:t>May 2023</a:t>
            </a:r>
          </a:p>
          <a:p>
            <a:pPr algn="ctr"/>
            <a:r>
              <a:rPr lang="en-US" sz="3200" dirty="0">
                <a:latin typeface="Chalkduster" panose="03050602040202020205" pitchFamily="66" charset="77"/>
              </a:rPr>
              <a:t>Hosted by Gretchen Jones (they/them)</a:t>
            </a:r>
          </a:p>
        </p:txBody>
      </p:sp>
      <p:sp>
        <p:nvSpPr>
          <p:cNvPr id="11"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2304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 name="Rectangle 13">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rotWithShape="1">
          <a:blip r:embed="rId3"/>
          <a:srcRect l="38808" r="27423"/>
          <a:stretch/>
        </p:blipFill>
        <p:spPr>
          <a:xfrm>
            <a:off x="20" y="10"/>
            <a:ext cx="12188931" cy="6857989"/>
          </a:xfrm>
          <a:prstGeom prst="rect">
            <a:avLst/>
          </a:prstGeom>
        </p:spPr>
      </p:pic>
      <p:sp>
        <p:nvSpPr>
          <p:cNvPr id="16" name="Rectangle 15">
            <a:extLst>
              <a:ext uri="{FF2B5EF4-FFF2-40B4-BE49-F238E27FC236}">
                <a16:creationId xmlns:a16="http://schemas.microsoft.com/office/drawing/2014/main" id="{D503E11D-D7FB-44ED-80F1-8CDAD7A9A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640080" y="640080"/>
            <a:ext cx="8699129" cy="3566160"/>
          </a:xfrm>
        </p:spPr>
        <p:txBody>
          <a:bodyPr vert="horz" lIns="91440" tIns="45720" rIns="91440" bIns="45720" rtlCol="0" anchor="b">
            <a:normAutofit/>
          </a:bodyPr>
          <a:lstStyle/>
          <a:p>
            <a:r>
              <a:rPr lang="en-US" sz="6000" dirty="0">
                <a:solidFill>
                  <a:schemeClr val="bg1"/>
                </a:solidFill>
                <a:latin typeface="Chalkduster" panose="03050602040202020205" pitchFamily="66" charset="77"/>
              </a:rPr>
              <a:t>Facilitating Conversation During the Panel</a:t>
            </a:r>
          </a:p>
        </p:txBody>
      </p:sp>
      <p:sp>
        <p:nvSpPr>
          <p:cNvPr id="18" name="Rectangle 6">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AA180"/>
          </a:solidFill>
          <a:ln w="38100" cap="rnd">
            <a:solidFill>
              <a:srgbClr val="AAA18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017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a:bodyPr>
          <a:lstStyle/>
          <a:p>
            <a:r>
              <a:rPr lang="en-US" dirty="0">
                <a:latin typeface="Chalkduster" panose="03050602040202020205" pitchFamily="66" charset="77"/>
                <a:cs typeface="Calibri" panose="020F0502020204030204" pitchFamily="34" charset="0"/>
              </a:rPr>
              <a:t>Getting Started</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378885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Start on time</a:t>
            </a:r>
          </a:p>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Introduce yourself as the mod and explain any ground rules (including Q&amp;A)</a:t>
            </a:r>
          </a:p>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Introduce the panel topic and let panelists introduce themselves/their interest in the topic</a:t>
            </a:r>
          </a:p>
          <a:p>
            <a:pPr marL="342900" indent="-342900">
              <a:lnSpc>
                <a:spcPct val="150000"/>
              </a:lnSpc>
              <a:buFont typeface="Arial" panose="020B0604020202020204" pitchFamily="34" charset="0"/>
              <a:buChar char="•"/>
            </a:pPr>
            <a:r>
              <a:rPr lang="en-US" u="sng" dirty="0">
                <a:latin typeface="Calibri" panose="020F0502020204030204" pitchFamily="34" charset="0"/>
                <a:cs typeface="Calibri" panose="020F0502020204030204" pitchFamily="34" charset="0"/>
              </a:rPr>
              <a:t>Accessibility/Safety notes for in-person panels</a:t>
            </a:r>
            <a:r>
              <a:rPr lang="en-US" dirty="0">
                <a:latin typeface="Calibri" panose="020F0502020204030204" pitchFamily="34" charset="0"/>
                <a:cs typeface="Calibri" panose="020F0502020204030204" pitchFamily="34" charset="0"/>
              </a:rPr>
              <a:t>:</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If there are microphones, use them</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Keep your masks on</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There may be a noisy air filtration box in the room, if you turn it off remember to turn it on again when you leave</a:t>
            </a:r>
          </a:p>
          <a:p>
            <a:pPr marL="800100" lvl="1" indent="-342900">
              <a:lnSpc>
                <a:spcPct val="150000"/>
              </a:lnSpc>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2751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a:bodyPr>
          <a:lstStyle/>
          <a:p>
            <a:r>
              <a:rPr lang="en-US" dirty="0">
                <a:latin typeface="Chalkduster" panose="03050602040202020205" pitchFamily="66" charset="77"/>
                <a:cs typeface="Calibri" panose="020F0502020204030204" pitchFamily="34" charset="0"/>
              </a:rPr>
              <a:t>Best Practices</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786709"/>
            <a:ext cx="10515600" cy="337335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b="1" dirty="0">
                <a:latin typeface="Calibri" panose="020F0502020204030204" pitchFamily="34" charset="0"/>
                <a:cs typeface="Calibri" panose="020F0502020204030204" pitchFamily="34" charset="0"/>
              </a:rPr>
              <a:t>Be Vigilant. Stay alert to and be aware of:</a:t>
            </a:r>
            <a:endParaRPr lang="en-US" dirty="0">
              <a:latin typeface="Calibri" panose="020F0502020204030204" pitchFamily="34" charset="0"/>
              <a:cs typeface="Calibri" panose="020F0502020204030204" pitchFamily="34" charset="0"/>
            </a:endParaRP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Conversational dynamics</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The mood/feel of the room</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The ways the conversation can go awry</a:t>
            </a:r>
          </a:p>
          <a:p>
            <a:pPr lvl="1">
              <a:lnSpc>
                <a:spcPct val="150000"/>
              </a:lnSpc>
            </a:pPr>
            <a:endParaRPr lang="en-US"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b="1" u="sng" dirty="0">
                <a:latin typeface="Calibri" panose="020F0502020204030204" pitchFamily="34" charset="0"/>
                <a:cs typeface="Calibri" panose="020F0502020204030204" pitchFamily="34" charset="0"/>
              </a:rPr>
              <a:t>For white mods, being vigilant is especially important. P</a:t>
            </a:r>
            <a:r>
              <a:rPr lang="en-US" sz="1800" b="1" u="sng" dirty="0">
                <a:effectLst/>
                <a:latin typeface="Calibri" panose="020F0502020204030204" pitchFamily="34" charset="0"/>
                <a:ea typeface="Calibri" panose="020F0502020204030204" pitchFamily="34" charset="0"/>
              </a:rPr>
              <a:t>art of our role as people of privilege in this space </a:t>
            </a:r>
            <a:r>
              <a:rPr lang="en-US" b="1" u="sng" dirty="0">
                <a:latin typeface="Calibri" panose="020F0502020204030204" pitchFamily="34" charset="0"/>
                <a:cs typeface="Calibri" panose="020F0502020204030204" pitchFamily="34" charset="0"/>
              </a:rPr>
              <a:t>means we must do as much as possible to make BIPOC panelists and audience members feel safe.</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This of course applies to other </a:t>
            </a:r>
            <a:r>
              <a:rPr lang="en-US" dirty="0" err="1">
                <a:latin typeface="Calibri" panose="020F0502020204030204" pitchFamily="34" charset="0"/>
                <a:cs typeface="Calibri" panose="020F0502020204030204" pitchFamily="34" charset="0"/>
              </a:rPr>
              <a:t>marginalizations</a:t>
            </a:r>
            <a:r>
              <a:rPr lang="en-US" dirty="0">
                <a:latin typeface="Calibri" panose="020F0502020204030204" pitchFamily="34" charset="0"/>
                <a:cs typeface="Calibri" panose="020F0502020204030204" pitchFamily="34" charset="0"/>
              </a:rPr>
              <a:t> and positions of privilege </a:t>
            </a:r>
          </a:p>
        </p:txBody>
      </p:sp>
    </p:spTree>
    <p:extLst>
      <p:ext uri="{BB962C8B-B14F-4D97-AF65-F5344CB8AC3E}">
        <p14:creationId xmlns:p14="http://schemas.microsoft.com/office/powerpoint/2010/main" val="325413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a:bodyPr>
          <a:lstStyle/>
          <a:p>
            <a:r>
              <a:rPr lang="en-US" dirty="0">
                <a:latin typeface="Chalkduster" panose="03050602040202020205" pitchFamily="66" charset="77"/>
                <a:cs typeface="Calibri" panose="020F0502020204030204" pitchFamily="34" charset="0"/>
              </a:rPr>
              <a:t>Do’s – the MODR Method</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335906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Do your best to maintain flow and equitable participation. In short, remember to MODR:</a:t>
            </a:r>
          </a:p>
          <a:p>
            <a:pPr marL="342900" indent="-342900">
              <a:lnSpc>
                <a:spcPct val="15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M – Keep the conversation MOVING</a:t>
            </a:r>
          </a:p>
          <a:p>
            <a:pPr marL="342900" indent="-342900">
              <a:lnSpc>
                <a:spcPct val="15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O – Keep the conversation ON TOPIC</a:t>
            </a:r>
          </a:p>
          <a:p>
            <a:pPr marL="342900" indent="-342900">
              <a:lnSpc>
                <a:spcPct val="15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D – DON’T forget the Clock</a:t>
            </a:r>
          </a:p>
          <a:p>
            <a:pPr marL="342900" indent="-342900">
              <a:lnSpc>
                <a:spcPct val="15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R – RESPECT your Panelists</a:t>
            </a:r>
          </a:p>
        </p:txBody>
      </p:sp>
    </p:spTree>
    <p:extLst>
      <p:ext uri="{BB962C8B-B14F-4D97-AF65-F5344CB8AC3E}">
        <p14:creationId xmlns:p14="http://schemas.microsoft.com/office/powerpoint/2010/main" val="69995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fontScale="90000"/>
          </a:bodyPr>
          <a:lstStyle/>
          <a:p>
            <a:r>
              <a:rPr lang="en-US" dirty="0">
                <a:latin typeface="Chalkduster" panose="03050602040202020205" pitchFamily="66" charset="77"/>
                <a:cs typeface="Calibri" panose="020F0502020204030204" pitchFamily="34" charset="0"/>
              </a:rPr>
              <a:t>Keep the Conversation MOVING</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37379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Try to minimize both awkward pauses and meandering panelists.</a:t>
            </a:r>
          </a:p>
          <a:p>
            <a:pPr marL="342900" indent="-34290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You may need to cut off a panelist who has hijacked the discussion. </a:t>
            </a:r>
          </a:p>
          <a:p>
            <a:pPr marL="342900" indent="-34290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You may need to move the conversation on to the next talking point if panelist(s) are going too long.</a:t>
            </a:r>
          </a:p>
          <a:p>
            <a:pPr marL="342900" indent="-34290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You may need to find a way to perk up a sleepy audience or low-energy group of panelists. </a:t>
            </a:r>
          </a:p>
          <a:p>
            <a:pPr marL="342900" indent="-34290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Keep a list of potential secondary topics handy to move things along. </a:t>
            </a:r>
          </a:p>
          <a:p>
            <a:pPr>
              <a:lnSpc>
                <a:spcPct val="150000"/>
              </a:lnSpc>
            </a:pPr>
            <a:endParaRPr lang="en-US" sz="2000" dirty="0">
              <a:latin typeface="Calibri" panose="020F0502020204030204" pitchFamily="34" charset="0"/>
              <a:cs typeface="Calibri" panose="020F0502020204030204" pitchFamily="34" charset="0"/>
            </a:endParaRPr>
          </a:p>
          <a:p>
            <a:pPr>
              <a:lnSpc>
                <a:spcPct val="150000"/>
              </a:lnSpc>
            </a:pPr>
            <a:r>
              <a:rPr lang="en-US" sz="2000" dirty="0">
                <a:latin typeface="Calibri" panose="020F0502020204030204" pitchFamily="34" charset="0"/>
                <a:cs typeface="Calibri" panose="020F0502020204030204" pitchFamily="34" charset="0"/>
              </a:rPr>
              <a:t>The </a:t>
            </a:r>
            <a:r>
              <a:rPr lang="en-US" sz="2000" strike="sngStrike" dirty="0">
                <a:latin typeface="Calibri" panose="020F0502020204030204" pitchFamily="34" charset="0"/>
                <a:cs typeface="Calibri" panose="020F0502020204030204" pitchFamily="34" charset="0"/>
              </a:rPr>
              <a:t>spice</a:t>
            </a:r>
            <a:r>
              <a:rPr lang="en-US" sz="2000" dirty="0">
                <a:latin typeface="Calibri" panose="020F0502020204030204" pitchFamily="34" charset="0"/>
                <a:cs typeface="Calibri" panose="020F0502020204030204" pitchFamily="34" charset="0"/>
              </a:rPr>
              <a:t> conversation must flow!</a:t>
            </a:r>
          </a:p>
        </p:txBody>
      </p:sp>
    </p:spTree>
    <p:extLst>
      <p:ext uri="{BB962C8B-B14F-4D97-AF65-F5344CB8AC3E}">
        <p14:creationId xmlns:p14="http://schemas.microsoft.com/office/powerpoint/2010/main" val="2618000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fontScale="90000"/>
          </a:bodyPr>
          <a:lstStyle/>
          <a:p>
            <a:r>
              <a:rPr lang="en-US" dirty="0">
                <a:latin typeface="Chalkduster" panose="03050602040202020205" pitchFamily="66" charset="77"/>
                <a:cs typeface="Calibri" panose="020F0502020204030204" pitchFamily="34" charset="0"/>
              </a:rPr>
              <a:t>Keep the Conversation ON TOPIC</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327628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You may need to redirect panelist(s), audience members, or even yourself back to the topic at hand. </a:t>
            </a:r>
          </a:p>
          <a:p>
            <a:pPr marL="342900" indent="-34290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Make sure that you’re not allowing personal biases in areas of interest to direct the conversation. </a:t>
            </a:r>
          </a:p>
          <a:p>
            <a:pPr marL="342900" indent="-34290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Keep the panel description handy (it’s on the back of the main table tent for the panel) so you can be aware if things are moving too far afield.</a:t>
            </a:r>
          </a:p>
          <a:p>
            <a:pPr marL="342900" indent="-34290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If they resist moderation, keep trying. If it becomes a safety concern, contact Safety</a:t>
            </a:r>
          </a:p>
        </p:txBody>
      </p:sp>
    </p:spTree>
    <p:extLst>
      <p:ext uri="{BB962C8B-B14F-4D97-AF65-F5344CB8AC3E}">
        <p14:creationId xmlns:p14="http://schemas.microsoft.com/office/powerpoint/2010/main" val="2966968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a:bodyPr>
          <a:lstStyle/>
          <a:p>
            <a:r>
              <a:rPr lang="en-US" dirty="0">
                <a:latin typeface="Chalkduster" panose="03050602040202020205" pitchFamily="66" charset="77"/>
                <a:cs typeface="Calibri" panose="020F0502020204030204" pitchFamily="34" charset="0"/>
              </a:rPr>
              <a:t>DON’T Forget the Clock</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1427955"/>
          </a:xfrm>
          <a:prstGeom prst="rect">
            <a:avLst/>
          </a:prstGeom>
          <a:noFill/>
        </p:spPr>
        <p:txBody>
          <a:bodyPr wrap="square" rtlCol="0">
            <a:spAutoFit/>
          </a:bodyPr>
          <a:lstStyle/>
          <a:p>
            <a:pPr marL="742950" marR="0" lvl="1" indent="-285750">
              <a:lnSpc>
                <a:spcPct val="150000"/>
              </a:lnSpc>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Keep track of time, especially if you plan on Q&amp;A at the end.</a:t>
            </a:r>
          </a:p>
          <a:p>
            <a:pPr marL="742950" marR="0" lvl="1" indent="-285750">
              <a:lnSpc>
                <a:spcPct val="150000"/>
              </a:lnSpc>
              <a:spcBef>
                <a:spcPts val="0"/>
              </a:spcBef>
              <a:spcAft>
                <a:spcPts val="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You may need to remind </a:t>
            </a:r>
            <a:r>
              <a:rPr lang="en-US" sz="2000" dirty="0">
                <a:effectLst/>
                <a:latin typeface="Calibri" panose="020F0502020204030204" pitchFamily="34" charset="0"/>
                <a:ea typeface="Calibri" panose="020F0502020204030204" pitchFamily="34" charset="0"/>
                <a:cs typeface="Calibri" panose="020F0502020204030204" pitchFamily="34" charset="0"/>
              </a:rPr>
              <a:t>panelists or the audience how much time is left to keep the conversation moving or wrap things up.</a:t>
            </a:r>
          </a:p>
        </p:txBody>
      </p:sp>
    </p:spTree>
    <p:extLst>
      <p:ext uri="{BB962C8B-B14F-4D97-AF65-F5344CB8AC3E}">
        <p14:creationId xmlns:p14="http://schemas.microsoft.com/office/powerpoint/2010/main" val="2073756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a:bodyPr>
          <a:lstStyle/>
          <a:p>
            <a:r>
              <a:rPr lang="en-US" dirty="0">
                <a:latin typeface="Chalkduster" panose="03050602040202020205" pitchFamily="66" charset="77"/>
                <a:cs typeface="Calibri" panose="020F0502020204030204" pitchFamily="34" charset="0"/>
              </a:rPr>
              <a:t>RESPECT Your Panelists</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378885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Make sure ALL panelists have a chance to speak and intervene if someone is being talked over or shut out.</a:t>
            </a:r>
          </a:p>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You may need to encourage shy panelists to speak, but if they signal discomfort, back off.</a:t>
            </a:r>
          </a:p>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Respect the panelists boundaries.</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Don’t force them to discuss what they don’t want to, no matter what the reason.</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If you write up a “do not discuss” list prior to the panel, stick to it.</a:t>
            </a:r>
          </a:p>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Let the panelists shine.</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Keep interjections to a minimum and on topic.</a:t>
            </a:r>
          </a:p>
          <a:p>
            <a:pPr marL="342900" indent="-342900">
              <a:lnSpc>
                <a:spcPct val="150000"/>
              </a:lnSpc>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nSpc>
                <a:spcPct val="150000"/>
              </a:lnSpc>
            </a:pPr>
            <a:r>
              <a:rPr lang="en-US" i="1" dirty="0">
                <a:latin typeface="Calibri" panose="020F0502020204030204" pitchFamily="34" charset="0"/>
                <a:cs typeface="Calibri" panose="020F0502020204030204" pitchFamily="34" charset="0"/>
              </a:rPr>
              <a:t>Your role might not be as flashy, but it’s ESSENTIAL to an excellent, engaging panel!</a:t>
            </a:r>
          </a:p>
        </p:txBody>
      </p:sp>
    </p:spTree>
    <p:extLst>
      <p:ext uri="{BB962C8B-B14F-4D97-AF65-F5344CB8AC3E}">
        <p14:creationId xmlns:p14="http://schemas.microsoft.com/office/powerpoint/2010/main" val="1408832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a:bodyPr>
          <a:lstStyle/>
          <a:p>
            <a:r>
              <a:rPr lang="en-US" dirty="0" err="1">
                <a:latin typeface="Chalkduster" panose="03050602040202020205" pitchFamily="66" charset="77"/>
                <a:cs typeface="Calibri" panose="020F0502020204030204" pitchFamily="34" charset="0"/>
              </a:rPr>
              <a:t>Donts</a:t>
            </a:r>
            <a:endParaRPr lang="en-US" dirty="0">
              <a:latin typeface="Chalkduster" panose="03050602040202020205" pitchFamily="66" charset="77"/>
              <a:cs typeface="Calibri" panose="020F0502020204030204" pitchFamily="34" charset="0"/>
            </a:endParaRP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335906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Don’t dominate the conversation.</a:t>
            </a:r>
          </a:p>
          <a:p>
            <a:pPr marL="342900" indent="-342900">
              <a:lnSpc>
                <a:spcPct val="15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Don’t focus on your own work or writing at the expense of the panelists.</a:t>
            </a:r>
          </a:p>
          <a:p>
            <a:pPr marL="342900" indent="-342900">
              <a:lnSpc>
                <a:spcPct val="15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Don’t veer wildly away from the panel description.</a:t>
            </a:r>
          </a:p>
          <a:p>
            <a:pPr marL="342900" indent="-342900">
              <a:lnSpc>
                <a:spcPct val="15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Don’t change the structure or content of the panel at the last minute.</a:t>
            </a:r>
          </a:p>
          <a:p>
            <a:pPr>
              <a:lnSpc>
                <a:spcPct val="150000"/>
              </a:lnSpc>
            </a:pPr>
            <a:endParaRPr lang="en-US" sz="2400" dirty="0">
              <a:latin typeface="Calibri" panose="020F0502020204030204" pitchFamily="34" charset="0"/>
              <a:cs typeface="Calibri" panose="020F0502020204030204" pitchFamily="34" charset="0"/>
            </a:endParaRPr>
          </a:p>
          <a:p>
            <a:pPr>
              <a:lnSpc>
                <a:spcPct val="150000"/>
              </a:lnSpc>
            </a:pPr>
            <a:r>
              <a:rPr lang="en-US" sz="2400" i="1" dirty="0">
                <a:latin typeface="Calibri" panose="020F0502020204030204" pitchFamily="34" charset="0"/>
                <a:cs typeface="Calibri" panose="020F0502020204030204" pitchFamily="34" charset="0"/>
              </a:rPr>
              <a:t>Mess up? Don’t worry, we’ll discuss handling moderator missteps later.</a:t>
            </a:r>
          </a:p>
        </p:txBody>
      </p:sp>
    </p:spTree>
    <p:extLst>
      <p:ext uri="{BB962C8B-B14F-4D97-AF65-F5344CB8AC3E}">
        <p14:creationId xmlns:p14="http://schemas.microsoft.com/office/powerpoint/2010/main" val="325371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fontScale="90000"/>
          </a:bodyPr>
          <a:lstStyle/>
          <a:p>
            <a:r>
              <a:rPr lang="en-US" dirty="0">
                <a:latin typeface="Chalkduster" panose="03050602040202020205" pitchFamily="66" charset="77"/>
                <a:cs typeface="Calibri" panose="020F0502020204030204" pitchFamily="34" charset="0"/>
              </a:rPr>
              <a:t>Moderating as a Co-Panelist</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378885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When might this happen?</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If there is one other person in the panel besides you, you are automatically a co-panelist</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If there are two other people in the panel, you </a:t>
            </a:r>
            <a:r>
              <a:rPr lang="en-US" i="1" dirty="0">
                <a:latin typeface="Calibri" panose="020F0502020204030204" pitchFamily="34" charset="0"/>
                <a:cs typeface="Calibri" panose="020F0502020204030204" pitchFamily="34" charset="0"/>
              </a:rPr>
              <a:t>may</a:t>
            </a:r>
            <a:r>
              <a:rPr lang="en-US" dirty="0">
                <a:latin typeface="Calibri" panose="020F0502020204030204" pitchFamily="34" charset="0"/>
                <a:cs typeface="Calibri" panose="020F0502020204030204" pitchFamily="34" charset="0"/>
              </a:rPr>
              <a:t> be a co-panelist if you all agree</a:t>
            </a:r>
          </a:p>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Best Practices</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Take extra care to not dominate the conversation</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Take extra care to ensure all the other panelists get a chance to speak (especially if there is a element of privilege)</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Discuss your dual role with the panelists beforehand</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Make the audience aware of your dual role when the panel starts</a:t>
            </a:r>
          </a:p>
        </p:txBody>
      </p:sp>
    </p:spTree>
    <p:extLst>
      <p:ext uri="{BB962C8B-B14F-4D97-AF65-F5344CB8AC3E}">
        <p14:creationId xmlns:p14="http://schemas.microsoft.com/office/powerpoint/2010/main" val="3673632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lstStyle/>
          <a:p>
            <a:r>
              <a:rPr lang="en-US" dirty="0">
                <a:latin typeface="Chalkduster" panose="03050602040202020205" pitchFamily="66" charset="77"/>
                <a:cs typeface="Calibri" panose="020F0502020204030204" pitchFamily="34" charset="0"/>
              </a:rPr>
              <a:t>What is a moderator?</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9" name="TextBox 8">
            <a:extLst>
              <a:ext uri="{FF2B5EF4-FFF2-40B4-BE49-F238E27FC236}">
                <a16:creationId xmlns:a16="http://schemas.microsoft.com/office/drawing/2014/main" id="{88CF4CE5-B9F8-D603-A7F7-F84447698B5D}"/>
              </a:ext>
            </a:extLst>
          </p:cNvPr>
          <p:cNvSpPr txBox="1"/>
          <p:nvPr/>
        </p:nvSpPr>
        <p:spPr>
          <a:xfrm>
            <a:off x="838200" y="1934962"/>
            <a:ext cx="10515600" cy="3615733"/>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Moderators are Conversational Facilitators</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200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 communications officer who maintains clear channels between starships</a:t>
            </a:r>
            <a:r>
              <a:rPr lang="en-US" dirty="0">
                <a:effectLst/>
                <a:latin typeface="Calibri" panose="020F0502020204030204" pitchFamily="34" charset="0"/>
                <a:cs typeface="Calibri" panose="020F0502020204030204" pitchFamily="34" charset="0"/>
              </a:rPr>
              <a:t> </a:t>
            </a:r>
          </a:p>
          <a:p>
            <a:pPr marL="285750" indent="-285750">
              <a:lnSpc>
                <a:spcPct val="200000"/>
              </a:lnSpc>
              <a:buFont typeface="Arial" panose="020B0604020202020204" pitchFamily="34" charset="0"/>
              <a:buChar char="•"/>
            </a:pPr>
            <a:r>
              <a:rPr lang="en-US" dirty="0">
                <a:latin typeface="Calibri" panose="020F0502020204030204" pitchFamily="34" charset="0"/>
                <a:cs typeface="Calibri" panose="020F0502020204030204" pitchFamily="34" charset="0"/>
              </a:rPr>
              <a:t>The music and good vibes that get the conversation going and the party flowing</a:t>
            </a:r>
          </a:p>
          <a:p>
            <a:pPr marL="285750" indent="-285750">
              <a:lnSpc>
                <a:spcPct val="200000"/>
              </a:lnSpc>
              <a:buFont typeface="Arial" panose="020B0604020202020204" pitchFamily="34" charset="0"/>
              <a:buChar char="•"/>
            </a:pPr>
            <a:r>
              <a:rPr lang="en-US" dirty="0">
                <a:effectLst/>
                <a:latin typeface="Calibri" panose="020F0502020204030204" pitchFamily="34" charset="0"/>
                <a:cs typeface="Calibri" panose="020F0502020204030204" pitchFamily="34" charset="0"/>
              </a:rPr>
              <a:t>The one keeping an eye on time and looking out for off-topic panelists, unruly or chatty audience members, and so much more</a:t>
            </a:r>
          </a:p>
          <a:p>
            <a:pPr marL="285750" indent="-285750">
              <a:lnSpc>
                <a:spcPct val="200000"/>
              </a:lnSpc>
              <a:buFont typeface="Arial" panose="020B0604020202020204" pitchFamily="34" charset="0"/>
              <a:buChar char="•"/>
            </a:pPr>
            <a:r>
              <a:rPr lang="en-US" dirty="0">
                <a:latin typeface="Calibri" panose="020F0502020204030204" pitchFamily="34" charset="0"/>
                <a:cs typeface="Calibri" panose="020F0502020204030204" pitchFamily="34" charset="0"/>
              </a:rPr>
              <a:t>An invaluable member of the panel who is central to a smooth, engaging discussion!</a:t>
            </a:r>
          </a:p>
        </p:txBody>
      </p:sp>
    </p:spTree>
    <p:extLst>
      <p:ext uri="{BB962C8B-B14F-4D97-AF65-F5344CB8AC3E}">
        <p14:creationId xmlns:p14="http://schemas.microsoft.com/office/powerpoint/2010/main" val="118004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fontScale="90000"/>
          </a:bodyPr>
          <a:lstStyle/>
          <a:p>
            <a:r>
              <a:rPr lang="en-US" dirty="0">
                <a:latin typeface="Chalkduster" panose="03050602040202020205" pitchFamily="66" charset="77"/>
                <a:cs typeface="Calibri" panose="020F0502020204030204" pitchFamily="34" charset="0"/>
              </a:rPr>
              <a:t>Moderating Round-Table Discussions</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337335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As with in person discussions, it is important to remember to MODR:</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Keep the conversation MOVING</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Keep the conversation ON-TOPIC</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DON’T forget the clock</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RESPECT your panelists – in this case, everyone else in the room</a:t>
            </a:r>
          </a:p>
          <a:p>
            <a:pPr marL="800100" lvl="1" indent="-342900">
              <a:lnSpc>
                <a:spcPct val="150000"/>
              </a:lnSpc>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If you use any of the following suggested methods to facilitate conversation, make sure to explain them to the room when you start. </a:t>
            </a:r>
          </a:p>
        </p:txBody>
      </p:sp>
    </p:spTree>
    <p:extLst>
      <p:ext uri="{BB962C8B-B14F-4D97-AF65-F5344CB8AC3E}">
        <p14:creationId xmlns:p14="http://schemas.microsoft.com/office/powerpoint/2010/main" val="3906945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a:bodyPr>
          <a:lstStyle/>
          <a:p>
            <a:r>
              <a:rPr lang="en-US" dirty="0">
                <a:latin typeface="Chalkduster" panose="03050602040202020205" pitchFamily="66" charset="77"/>
                <a:cs typeface="Calibri" panose="020F0502020204030204" pitchFamily="34" charset="0"/>
              </a:rPr>
              <a:t>Hands-Up! A Guide</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254236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We suggest everyone who wants to speak raise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their hand.</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b="1" dirty="0">
                <a:latin typeface="Calibri" panose="020F0502020204030204" pitchFamily="34" charset="0"/>
                <a:cs typeface="Calibri" panose="020F0502020204030204" pitchFamily="34" charset="0"/>
              </a:rPr>
              <a:t>If someone wants to add to what the current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person is saying</a:t>
            </a:r>
            <a:r>
              <a:rPr lang="en-US" dirty="0">
                <a:latin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rPr>
              <a:t>their hand should be horizontal,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pointing at the person speaking. </a:t>
            </a:r>
          </a:p>
        </p:txBody>
      </p:sp>
      <p:pic>
        <p:nvPicPr>
          <p:cNvPr id="5" name="Picture 4" descr="A person wearing glasses with left hand extended horizontally, all fingers outstretched and thumb tucked.">
            <a:extLst>
              <a:ext uri="{FF2B5EF4-FFF2-40B4-BE49-F238E27FC236}">
                <a16:creationId xmlns:a16="http://schemas.microsoft.com/office/drawing/2014/main" id="{5F4E95A5-378F-E456-BD2A-A7B4818F5114}"/>
              </a:ext>
            </a:extLst>
          </p:cNvPr>
          <p:cNvPicPr>
            <a:picLocks noChangeAspect="1"/>
          </p:cNvPicPr>
          <p:nvPr/>
        </p:nvPicPr>
        <p:blipFill>
          <a:blip r:embed="rId4"/>
          <a:stretch>
            <a:fillRect/>
          </a:stretch>
        </p:blipFill>
        <p:spPr>
          <a:xfrm rot="10800000">
            <a:off x="6259419" y="1800778"/>
            <a:ext cx="5094381" cy="3820786"/>
          </a:xfrm>
          <a:prstGeom prst="rect">
            <a:avLst/>
          </a:prstGeom>
        </p:spPr>
      </p:pic>
    </p:spTree>
    <p:extLst>
      <p:ext uri="{BB962C8B-B14F-4D97-AF65-F5344CB8AC3E}">
        <p14:creationId xmlns:p14="http://schemas.microsoft.com/office/powerpoint/2010/main" val="3777353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a:bodyPr>
          <a:lstStyle/>
          <a:p>
            <a:r>
              <a:rPr lang="en-US" dirty="0">
                <a:latin typeface="Chalkduster" panose="03050602040202020205" pitchFamily="66" charset="77"/>
                <a:cs typeface="Calibri" panose="020F0502020204030204" pitchFamily="34" charset="0"/>
              </a:rPr>
              <a:t>Hands-Up! cont’d</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212539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b="1" dirty="0">
                <a:effectLst/>
                <a:latin typeface="Calibri" panose="020F0502020204030204" pitchFamily="34" charset="0"/>
                <a:ea typeface="Calibri" panose="020F0502020204030204" pitchFamily="34" charset="0"/>
              </a:rPr>
              <a:t>If someone want to change the subject</a:t>
            </a:r>
            <a:r>
              <a:rPr lang="en-US" dirty="0">
                <a:effectLst/>
                <a:latin typeface="Calibri" panose="020F0502020204030204" pitchFamily="34" charset="0"/>
                <a:ea typeface="Calibri" panose="020F0502020204030204" pitchFamily="34" charset="0"/>
              </a:rPr>
              <a:t>, their hand </a:t>
            </a:r>
            <a:br>
              <a:rPr lang="en-US" dirty="0">
                <a:effectLst/>
                <a:latin typeface="Calibri" panose="020F0502020204030204" pitchFamily="34" charset="0"/>
                <a:ea typeface="Calibri" panose="020F0502020204030204" pitchFamily="34" charset="0"/>
              </a:rPr>
            </a:br>
            <a:r>
              <a:rPr lang="en-US" dirty="0">
                <a:effectLst/>
                <a:latin typeface="Calibri" panose="020F0502020204030204" pitchFamily="34" charset="0"/>
                <a:ea typeface="Calibri" panose="020F0502020204030204" pitchFamily="34" charset="0"/>
              </a:rPr>
              <a:t>should be raised vertically. </a:t>
            </a:r>
          </a:p>
          <a:p>
            <a:pPr>
              <a:lnSpc>
                <a:spcPct val="150000"/>
              </a:lnSpc>
            </a:pPr>
            <a:endParaRPr lang="en-US" dirty="0">
              <a:latin typeface="Calibri" panose="020F0502020204030204" pitchFamily="34" charset="0"/>
              <a:ea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ea typeface="Calibri" panose="020F0502020204030204" pitchFamily="34" charset="0"/>
              </a:rPr>
              <a:t>We suggest folks snap instead of clap to express </a:t>
            </a:r>
            <a:br>
              <a:rPr lang="en-US" dirty="0">
                <a:latin typeface="Calibri" panose="020F0502020204030204" pitchFamily="34" charset="0"/>
                <a:ea typeface="Calibri" panose="020F0502020204030204" pitchFamily="34" charset="0"/>
              </a:rPr>
            </a:br>
            <a:r>
              <a:rPr lang="en-US" dirty="0">
                <a:latin typeface="Calibri" panose="020F0502020204030204" pitchFamily="34" charset="0"/>
                <a:ea typeface="Calibri" panose="020F0502020204030204" pitchFamily="34" charset="0"/>
              </a:rPr>
              <a:t>appreciation or agreement</a:t>
            </a:r>
            <a:endParaRPr lang="en-US" dirty="0">
              <a:effectLst/>
              <a:latin typeface="Times New Roman" panose="02020603050405020304" pitchFamily="18" charset="0"/>
              <a:ea typeface="Calibri" panose="020F0502020204030204" pitchFamily="34" charset="0"/>
            </a:endParaRPr>
          </a:p>
        </p:txBody>
      </p:sp>
      <p:pic>
        <p:nvPicPr>
          <p:cNvPr id="5" name="Picture 4" descr="A picture of a person wearing glasses, left hand upraised with all fingers extended as if asking a question">
            <a:extLst>
              <a:ext uri="{FF2B5EF4-FFF2-40B4-BE49-F238E27FC236}">
                <a16:creationId xmlns:a16="http://schemas.microsoft.com/office/drawing/2014/main" id="{B13EA44C-E794-AFA9-4457-608653A0F700}"/>
              </a:ext>
            </a:extLst>
          </p:cNvPr>
          <p:cNvPicPr>
            <a:picLocks noChangeAspect="1"/>
          </p:cNvPicPr>
          <p:nvPr/>
        </p:nvPicPr>
        <p:blipFill>
          <a:blip r:embed="rId4"/>
          <a:stretch>
            <a:fillRect/>
          </a:stretch>
        </p:blipFill>
        <p:spPr>
          <a:xfrm rot="10800000">
            <a:off x="6281057" y="1827893"/>
            <a:ext cx="5072743" cy="3804557"/>
          </a:xfrm>
          <a:prstGeom prst="rect">
            <a:avLst/>
          </a:prstGeom>
        </p:spPr>
      </p:pic>
    </p:spTree>
    <p:extLst>
      <p:ext uri="{BB962C8B-B14F-4D97-AF65-F5344CB8AC3E}">
        <p14:creationId xmlns:p14="http://schemas.microsoft.com/office/powerpoint/2010/main" val="842717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fontScale="90000"/>
          </a:bodyPr>
          <a:lstStyle/>
          <a:p>
            <a:r>
              <a:rPr lang="en-US" dirty="0">
                <a:latin typeface="Chalkduster" panose="03050602040202020205" pitchFamily="66" charset="77"/>
                <a:cs typeface="Calibri" panose="020F0502020204030204" pitchFamily="34" charset="0"/>
              </a:rPr>
              <a:t>Other Round-Table Best Practices</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420435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Try to prioritize folks who raise their hands first</a:t>
            </a:r>
          </a:p>
          <a:p>
            <a:pPr marL="800100" lvl="1" indent="-342900">
              <a:lnSpc>
                <a:spcPct val="150000"/>
              </a:lnSpc>
              <a:buFont typeface="Arial" panose="020B0604020202020204" pitchFamily="34" charset="0"/>
              <a:buChar char="•"/>
            </a:pPr>
            <a:r>
              <a:rPr lang="en-US" u="sng" dirty="0">
                <a:latin typeface="Calibri" panose="020F0502020204030204" pitchFamily="34" charset="0"/>
                <a:cs typeface="Calibri" panose="020F0502020204030204" pitchFamily="34" charset="0"/>
              </a:rPr>
              <a:t>Exception 1</a:t>
            </a:r>
            <a:r>
              <a:rPr lang="en-US" dirty="0">
                <a:latin typeface="Calibri" panose="020F0502020204030204" pitchFamily="34" charset="0"/>
                <a:cs typeface="Calibri" panose="020F0502020204030204" pitchFamily="34" charset="0"/>
              </a:rPr>
              <a:t>: You may want to prioritize staying on topic versus a new topic</a:t>
            </a:r>
          </a:p>
          <a:p>
            <a:pPr marL="800100" lvl="1" indent="-342900">
              <a:lnSpc>
                <a:spcPct val="150000"/>
              </a:lnSpc>
              <a:buFont typeface="Arial" panose="020B0604020202020204" pitchFamily="34" charset="0"/>
              <a:buChar char="•"/>
            </a:pPr>
            <a:r>
              <a:rPr lang="en-US" u="sng" dirty="0">
                <a:latin typeface="Calibri" panose="020F0502020204030204" pitchFamily="34" charset="0"/>
                <a:cs typeface="Calibri" panose="020F0502020204030204" pitchFamily="34" charset="0"/>
              </a:rPr>
              <a:t>Exception 2</a:t>
            </a:r>
            <a:r>
              <a:rPr lang="en-US" dirty="0">
                <a:latin typeface="Calibri" panose="020F0502020204030204" pitchFamily="34" charset="0"/>
                <a:cs typeface="Calibri" panose="020F0502020204030204" pitchFamily="34" charset="0"/>
              </a:rPr>
              <a:t>: You may want to avoid letting someone dominate the conversation</a:t>
            </a:r>
          </a:p>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Use best judgment and read the room when it comes to staying on one specific topic</a:t>
            </a:r>
          </a:p>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Feel free to propose rules for what can/not be discussed</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Are spoilers okay?</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How do you want to handle triggering topics?</a:t>
            </a:r>
          </a:p>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Feel free to interrupt if someone is being disruptive or harmful</a:t>
            </a:r>
          </a:p>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Contact safety or anti-abuse if things get out of hand</a:t>
            </a:r>
          </a:p>
          <a:p>
            <a:pPr marL="800100" lvl="1" indent="-342900">
              <a:lnSpc>
                <a:spcPct val="150000"/>
              </a:lnSpc>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0277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fontScale="90000"/>
          </a:bodyPr>
          <a:lstStyle/>
          <a:p>
            <a:r>
              <a:rPr lang="en-US" dirty="0">
                <a:latin typeface="Chalkduster" panose="03050602040202020205" pitchFamily="66" charset="77"/>
                <a:cs typeface="Calibri" panose="020F0502020204030204" pitchFamily="34" charset="0"/>
              </a:rPr>
              <a:t>Handling Moderator Missteps</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254236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b="1" dirty="0">
                <a:latin typeface="Calibri" panose="020F0502020204030204" pitchFamily="34" charset="0"/>
                <a:cs typeface="Calibri" panose="020F0502020204030204" pitchFamily="34" charset="0"/>
              </a:rPr>
              <a:t>Be Humble. </a:t>
            </a:r>
            <a:r>
              <a:rPr lang="en-US" dirty="0">
                <a:latin typeface="Calibri" panose="020F0502020204030204" pitchFamily="34" charset="0"/>
                <a:cs typeface="Calibri" panose="020F0502020204030204" pitchFamily="34" charset="0"/>
              </a:rPr>
              <a:t>Mistakes happen, even to the seasoned among us</a:t>
            </a:r>
          </a:p>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What can go wrong?</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Messing up a panelists’ or audience member’s name or pronouns</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Talking over or interrupting a panelist or audience member </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Saying something offensive or hurtful (regardless of intention)</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Others? </a:t>
            </a:r>
          </a:p>
        </p:txBody>
      </p:sp>
    </p:spTree>
    <p:extLst>
      <p:ext uri="{BB962C8B-B14F-4D97-AF65-F5344CB8AC3E}">
        <p14:creationId xmlns:p14="http://schemas.microsoft.com/office/powerpoint/2010/main" val="4088010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fontScale="90000"/>
          </a:bodyPr>
          <a:lstStyle/>
          <a:p>
            <a:r>
              <a:rPr lang="en-US" dirty="0">
                <a:latin typeface="Chalkduster" panose="03050602040202020205" pitchFamily="66" charset="77"/>
                <a:cs typeface="Calibri" panose="020F0502020204030204" pitchFamily="34" charset="0"/>
              </a:rPr>
              <a:t>Name It, Claim It, and Move Along</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378885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b="1" u="sng" dirty="0">
                <a:latin typeface="Calibri" panose="020F0502020204030204" pitchFamily="34" charset="0"/>
                <a:cs typeface="Calibri" panose="020F0502020204030204" pitchFamily="34" charset="0"/>
              </a:rPr>
              <a:t>Listen</a:t>
            </a:r>
            <a:r>
              <a:rPr lang="en-US" dirty="0">
                <a:latin typeface="Calibri" panose="020F0502020204030204" pitchFamily="34" charset="0"/>
                <a:cs typeface="Calibri" panose="020F0502020204030204" pitchFamily="34" charset="0"/>
              </a:rPr>
              <a:t> – hear the person out</a:t>
            </a:r>
          </a:p>
          <a:p>
            <a:pPr marL="342900" indent="-342900">
              <a:lnSpc>
                <a:spcPct val="150000"/>
              </a:lnSpc>
              <a:buFont typeface="Arial" panose="020B0604020202020204" pitchFamily="34" charset="0"/>
              <a:buChar char="•"/>
            </a:pPr>
            <a:r>
              <a:rPr lang="en-US" b="1" u="sng" dirty="0">
                <a:latin typeface="Calibri" panose="020F0502020204030204" pitchFamily="34" charset="0"/>
                <a:cs typeface="Calibri" panose="020F0502020204030204" pitchFamily="34" charset="0"/>
              </a:rPr>
              <a:t>Name It</a:t>
            </a:r>
            <a:r>
              <a:rPr lang="en-US" dirty="0">
                <a:latin typeface="Calibri" panose="020F0502020204030204" pitchFamily="34" charset="0"/>
                <a:cs typeface="Calibri" panose="020F0502020204030204" pitchFamily="34" charset="0"/>
              </a:rPr>
              <a:t> – acknowledge what you did </a:t>
            </a:r>
          </a:p>
          <a:p>
            <a:pPr marL="342900" indent="-342900">
              <a:lnSpc>
                <a:spcPct val="150000"/>
              </a:lnSpc>
              <a:buFont typeface="Arial" panose="020B0604020202020204" pitchFamily="34" charset="0"/>
              <a:buChar char="•"/>
            </a:pPr>
            <a:r>
              <a:rPr lang="en-US" b="1" u="sng" dirty="0">
                <a:latin typeface="Calibri" panose="020F0502020204030204" pitchFamily="34" charset="0"/>
                <a:cs typeface="Calibri" panose="020F0502020204030204" pitchFamily="34" charset="0"/>
              </a:rPr>
              <a:t>Claim It</a:t>
            </a:r>
            <a:r>
              <a:rPr lang="en-US" dirty="0">
                <a:latin typeface="Calibri" panose="020F0502020204030204" pitchFamily="34" charset="0"/>
                <a:cs typeface="Calibri" panose="020F0502020204030204" pitchFamily="34" charset="0"/>
              </a:rPr>
              <a:t> – apologize with sincerity</a:t>
            </a:r>
          </a:p>
          <a:p>
            <a:pPr marL="342900" indent="-342900">
              <a:lnSpc>
                <a:spcPct val="150000"/>
              </a:lnSpc>
              <a:buFont typeface="Arial" panose="020B0604020202020204" pitchFamily="34" charset="0"/>
              <a:buChar char="•"/>
            </a:pPr>
            <a:r>
              <a:rPr lang="en-US" b="1" u="sng" dirty="0">
                <a:latin typeface="Calibri" panose="020F0502020204030204" pitchFamily="34" charset="0"/>
                <a:cs typeface="Calibri" panose="020F0502020204030204" pitchFamily="34" charset="0"/>
              </a:rPr>
              <a:t>Move Along</a:t>
            </a:r>
            <a:r>
              <a:rPr lang="en-US" dirty="0">
                <a:latin typeface="Calibri" panose="020F0502020204030204" pitchFamily="34" charset="0"/>
                <a:cs typeface="Calibri" panose="020F0502020204030204" pitchFamily="34" charset="0"/>
              </a:rPr>
              <a:t> – don’t get stuck in the moment, do your best to gracefully shift the conversation back to the panel</a:t>
            </a:r>
          </a:p>
          <a:p>
            <a:pPr marL="342900" indent="-342900">
              <a:lnSpc>
                <a:spcPct val="150000"/>
              </a:lnSpc>
              <a:buFont typeface="Arial" panose="020B0604020202020204" pitchFamily="34" charset="0"/>
              <a:buChar char="•"/>
            </a:pPr>
            <a:r>
              <a:rPr lang="en-US" b="1" u="sng" dirty="0">
                <a:latin typeface="Calibri" panose="020F0502020204030204" pitchFamily="34" charset="0"/>
                <a:cs typeface="Calibri" panose="020F0502020204030204" pitchFamily="34" charset="0"/>
              </a:rPr>
              <a:t>Follow Up</a:t>
            </a:r>
            <a:r>
              <a:rPr lang="en-US" dirty="0">
                <a:latin typeface="Calibri" panose="020F0502020204030204" pitchFamily="34" charset="0"/>
                <a:cs typeface="Calibri" panose="020F0502020204030204" pitchFamily="34" charset="0"/>
              </a:rPr>
              <a:t> – be willing to connect after the panel in order for the person injured to feel heard and respected</a:t>
            </a:r>
          </a:p>
          <a:p>
            <a:pPr marL="342900" indent="-342900">
              <a:lnSpc>
                <a:spcPct val="150000"/>
              </a:lnSpc>
              <a:buFont typeface="Arial" panose="020B0604020202020204" pitchFamily="34" charset="0"/>
              <a:buChar char="•"/>
            </a:pPr>
            <a:r>
              <a:rPr lang="en-US" b="1" u="sng" dirty="0">
                <a:latin typeface="Calibri" panose="020F0502020204030204" pitchFamily="34" charset="0"/>
                <a:cs typeface="Calibri" panose="020F0502020204030204" pitchFamily="34" charset="0"/>
              </a:rPr>
              <a:t>Be willing to contact safety or anti-abuse</a:t>
            </a:r>
            <a:r>
              <a:rPr lang="en-US" dirty="0">
                <a:latin typeface="Calibri" panose="020F0502020204030204" pitchFamily="34" charset="0"/>
                <a:cs typeface="Calibri" panose="020F0502020204030204" pitchFamily="34" charset="0"/>
              </a:rPr>
              <a:t> – if the person injured asks for a mediator or to speak with safety or anti-abuse, accept their wishes and contact the appropriate Con personnel</a:t>
            </a:r>
            <a:endParaRPr lang="en-US"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0306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fontScale="90000"/>
          </a:bodyPr>
          <a:lstStyle/>
          <a:p>
            <a:r>
              <a:rPr lang="en-US" dirty="0">
                <a:latin typeface="Chalkduster" panose="03050602040202020205" pitchFamily="66" charset="77"/>
                <a:cs typeface="Calibri" panose="020F0502020204030204" pitchFamily="34" charset="0"/>
              </a:rPr>
              <a:t>Name It, Claim It, and Move Along cont’d</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379366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b="1" dirty="0">
                <a:latin typeface="Calibri" panose="020F0502020204030204" pitchFamily="34" charset="0"/>
                <a:cs typeface="Calibri" panose="020F0502020204030204" pitchFamily="34" charset="0"/>
              </a:rPr>
              <a:t>Putting it all together, </a:t>
            </a:r>
            <a:r>
              <a:rPr lang="en-US" dirty="0">
                <a:latin typeface="Calibri" panose="020F0502020204030204" pitchFamily="34" charset="0"/>
                <a:cs typeface="Calibri" panose="020F0502020204030204" pitchFamily="34" charset="0"/>
              </a:rPr>
              <a:t>an example:</a:t>
            </a:r>
          </a:p>
          <a:p>
            <a:pPr marL="742950" marR="0" lvl="1" indent="-285750">
              <a:lnSpc>
                <a:spcPct val="150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Calibri" panose="020F0502020204030204" pitchFamily="34" charset="0"/>
              </a:rPr>
              <a:t>Context: One of your panelists is discussing their experience with ableism and you respond with a personal anecdote (meant to be a funny transition to a new question) that made them feel dismissed or that you were correcting them. </a:t>
            </a:r>
          </a:p>
          <a:p>
            <a:pPr marL="742950" marR="0" lvl="1" indent="-285750">
              <a:lnSpc>
                <a:spcPct val="150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Calibri" panose="020F0502020204030204" pitchFamily="34" charset="0"/>
              </a:rPr>
              <a:t>Here is one way you could respond if they were to call you out:</a:t>
            </a:r>
          </a:p>
          <a:p>
            <a:pPr marL="1143000" marR="0" lvl="2" indent="-228600">
              <a:lnSpc>
                <a:spcPct val="150000"/>
              </a:lnSpc>
              <a:spcBef>
                <a:spcPts val="0"/>
              </a:spcBef>
              <a:spcAft>
                <a:spcPts val="0"/>
              </a:spcAft>
              <a:buFont typeface="Wingdings"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“If I understand you correctly, the comment I made felt dismissive and inappropriate. Is that correct?”</a:t>
            </a:r>
          </a:p>
          <a:p>
            <a:pPr marL="1143000" marR="0" lvl="2" indent="-228600">
              <a:lnSpc>
                <a:spcPct val="150000"/>
              </a:lnSpc>
              <a:spcBef>
                <a:spcPts val="0"/>
              </a:spcBef>
              <a:spcAft>
                <a:spcPts val="0"/>
              </a:spcAft>
              <a:buFont typeface="Wingdings"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*Wait for panelist’s response* </a:t>
            </a:r>
          </a:p>
          <a:p>
            <a:pPr marL="1143000" marR="0" lvl="2" indent="-228600">
              <a:lnSpc>
                <a:spcPct val="150000"/>
              </a:lnSpc>
              <a:spcBef>
                <a:spcPts val="0"/>
              </a:spcBef>
              <a:spcAft>
                <a:spcPts val="0"/>
              </a:spcAft>
              <a:buFont typeface="Wingdings"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“Thank you for telling me. I hear you, and I’m so sorry that I spoke over you about ablism. I’m not sure if we have time in this panel to fully unpack all of what that means to you, but I would like to have that conversation. Can we follow up after the panel?”</a:t>
            </a:r>
          </a:p>
        </p:txBody>
      </p:sp>
    </p:spTree>
    <p:extLst>
      <p:ext uri="{BB962C8B-B14F-4D97-AF65-F5344CB8AC3E}">
        <p14:creationId xmlns:p14="http://schemas.microsoft.com/office/powerpoint/2010/main" val="1032767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 name="Rectangle 13">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rotWithShape="1">
          <a:blip r:embed="rId3"/>
          <a:srcRect l="38808" r="27423"/>
          <a:stretch/>
        </p:blipFill>
        <p:spPr>
          <a:xfrm>
            <a:off x="20" y="10"/>
            <a:ext cx="12188931" cy="6857989"/>
          </a:xfrm>
          <a:prstGeom prst="rect">
            <a:avLst/>
          </a:prstGeom>
        </p:spPr>
      </p:pic>
      <p:sp>
        <p:nvSpPr>
          <p:cNvPr id="16" name="Rectangle 15">
            <a:extLst>
              <a:ext uri="{FF2B5EF4-FFF2-40B4-BE49-F238E27FC236}">
                <a16:creationId xmlns:a16="http://schemas.microsoft.com/office/drawing/2014/main" id="{D503E11D-D7FB-44ED-80F1-8CDAD7A9A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640080" y="640080"/>
            <a:ext cx="8699129" cy="3566160"/>
          </a:xfrm>
        </p:spPr>
        <p:txBody>
          <a:bodyPr vert="horz" lIns="91440" tIns="45720" rIns="91440" bIns="45720" rtlCol="0" anchor="b">
            <a:normAutofit/>
          </a:bodyPr>
          <a:lstStyle/>
          <a:p>
            <a:r>
              <a:rPr lang="en-US" sz="6000" dirty="0">
                <a:solidFill>
                  <a:schemeClr val="bg1"/>
                </a:solidFill>
                <a:latin typeface="Chalkduster" panose="03050602040202020205" pitchFamily="66" charset="77"/>
              </a:rPr>
              <a:t>Managing Audience Q&amp;A</a:t>
            </a:r>
          </a:p>
        </p:txBody>
      </p:sp>
      <p:sp>
        <p:nvSpPr>
          <p:cNvPr id="18" name="Rectangle 6">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AA180"/>
          </a:solidFill>
          <a:ln w="38100" cap="rnd">
            <a:solidFill>
              <a:srgbClr val="AAA18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814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a:bodyPr>
          <a:lstStyle/>
          <a:p>
            <a:r>
              <a:rPr lang="en-US" dirty="0">
                <a:latin typeface="Chalkduster" panose="03050602040202020205" pitchFamily="66" charset="77"/>
                <a:cs typeface="Calibri" panose="020F0502020204030204" pitchFamily="34" charset="0"/>
              </a:rPr>
              <a:t>Overview</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374750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Let the audience know when/how it will happen when you introduce the panel</a:t>
            </a:r>
          </a:p>
          <a:p>
            <a:pPr marL="800100" lvl="1" indent="-34290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Letting the audience participate </a:t>
            </a:r>
            <a:r>
              <a:rPr lang="en-US" sz="1600" i="1" dirty="0">
                <a:latin typeface="Calibri" panose="020F0502020204030204" pitchFamily="34" charset="0"/>
                <a:cs typeface="Calibri" panose="020F0502020204030204" pitchFamily="34" charset="0"/>
              </a:rPr>
              <a:t>during</a:t>
            </a:r>
            <a:r>
              <a:rPr lang="en-US" sz="1600" dirty="0">
                <a:latin typeface="Calibri" panose="020F0502020204030204" pitchFamily="34" charset="0"/>
                <a:cs typeface="Calibri" panose="020F0502020204030204" pitchFamily="34" charset="0"/>
              </a:rPr>
              <a:t> the panel is not recommended, it can be disruptive</a:t>
            </a:r>
          </a:p>
          <a:p>
            <a:pPr marL="800100" lvl="1" indent="-34290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If the panel goes long, refer the audience to Discord </a:t>
            </a:r>
          </a:p>
          <a:p>
            <a:pPr marL="342900" indent="-34290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During Q&amp;A</a:t>
            </a:r>
          </a:p>
          <a:p>
            <a:pPr marL="800100" lvl="1" indent="-34290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Remind the audience to stay on topic, speak loudly, and be succinct </a:t>
            </a:r>
          </a:p>
          <a:p>
            <a:pPr marL="800100" lvl="1" indent="-34290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Repeat questions into the mic, or ask the audience member to do so, if necessary</a:t>
            </a:r>
          </a:p>
          <a:p>
            <a:pPr marL="800100" lvl="1" indent="-34290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Do your best to maintain flow and equitable participation</a:t>
            </a:r>
          </a:p>
          <a:p>
            <a:pPr marL="800100" lvl="1" indent="-34290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Try to include as many different people as possible</a:t>
            </a:r>
          </a:p>
          <a:p>
            <a:pPr marL="800100" lvl="1" indent="-34290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Keep an eye on the time</a:t>
            </a:r>
          </a:p>
          <a:p>
            <a:pPr marL="800100" lvl="1" indent="-34290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If possible, leave time for panelists to refer folks to their social media</a:t>
            </a:r>
          </a:p>
        </p:txBody>
      </p:sp>
    </p:spTree>
    <p:extLst>
      <p:ext uri="{BB962C8B-B14F-4D97-AF65-F5344CB8AC3E}">
        <p14:creationId xmlns:p14="http://schemas.microsoft.com/office/powerpoint/2010/main" val="3325061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fontScale="90000"/>
          </a:bodyPr>
          <a:lstStyle/>
          <a:p>
            <a:r>
              <a:rPr lang="en-US" dirty="0">
                <a:latin typeface="Chalkduster" panose="03050602040202020205" pitchFamily="66" charset="77"/>
                <a:cs typeface="Calibri" panose="020F0502020204030204" pitchFamily="34" charset="0"/>
              </a:rPr>
              <a:t>Handling Unruly Audience Members</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2230739"/>
          </a:xfrm>
          <a:prstGeom prst="rect">
            <a:avLst/>
          </a:prstGeom>
          <a:noFill/>
        </p:spPr>
        <p:txBody>
          <a:bodyPr wrap="square" rtlCol="0">
            <a:spAutoFit/>
          </a:bodyPr>
          <a:lstStyle/>
          <a:p>
            <a:pPr marL="342900" indent="-342900">
              <a:lnSpc>
                <a:spcPct val="200000"/>
              </a:lnSpc>
              <a:buFont typeface="+mj-lt"/>
              <a:buAutoNum type="arabicPeriod"/>
            </a:pPr>
            <a:r>
              <a:rPr lang="en-US" b="1" u="sng" dirty="0">
                <a:latin typeface="Calibri" panose="020F0502020204030204" pitchFamily="34" charset="0"/>
                <a:cs typeface="Calibri" panose="020F0502020204030204" pitchFamily="34" charset="0"/>
              </a:rPr>
              <a:t>Set expectations up front when possible</a:t>
            </a:r>
            <a:r>
              <a:rPr lang="en-US" dirty="0">
                <a:latin typeface="Calibri" panose="020F0502020204030204" pitchFamily="34" charset="0"/>
                <a:cs typeface="Calibri" panose="020F0502020204030204" pitchFamily="34" charset="0"/>
              </a:rPr>
              <a:t> – this applies to both panelists and audience members</a:t>
            </a:r>
            <a:endParaRPr lang="en-US" b="1" u="sng" dirty="0">
              <a:latin typeface="Calibri" panose="020F0502020204030204" pitchFamily="34" charset="0"/>
              <a:cs typeface="Calibri" panose="020F0502020204030204" pitchFamily="34" charset="0"/>
            </a:endParaRPr>
          </a:p>
          <a:p>
            <a:pPr marL="342900" indent="-342900">
              <a:lnSpc>
                <a:spcPct val="200000"/>
              </a:lnSpc>
              <a:buFont typeface="+mj-lt"/>
              <a:buAutoNum type="arabicPeriod"/>
            </a:pPr>
            <a:r>
              <a:rPr lang="en-US" b="1" u="sng" dirty="0">
                <a:latin typeface="Calibri" panose="020F0502020204030204" pitchFamily="34" charset="0"/>
                <a:cs typeface="Calibri" panose="020F0502020204030204" pitchFamily="34" charset="0"/>
              </a:rPr>
              <a:t>Interrupt</a:t>
            </a:r>
            <a:r>
              <a:rPr lang="en-US" dirty="0">
                <a:latin typeface="Calibri" panose="020F0502020204030204" pitchFamily="34" charset="0"/>
                <a:cs typeface="Calibri" panose="020F0502020204030204" pitchFamily="34" charset="0"/>
              </a:rPr>
              <a:t> – shut down the problem as soon as possible</a:t>
            </a:r>
          </a:p>
          <a:p>
            <a:pPr marL="342900" indent="-342900">
              <a:lnSpc>
                <a:spcPct val="200000"/>
              </a:lnSpc>
              <a:buFont typeface="+mj-lt"/>
              <a:buAutoNum type="arabicPeriod"/>
            </a:pPr>
            <a:r>
              <a:rPr lang="en-US" b="1" u="sng" dirty="0">
                <a:latin typeface="Calibri" panose="020F0502020204030204" pitchFamily="34" charset="0"/>
                <a:cs typeface="Calibri" panose="020F0502020204030204" pitchFamily="34" charset="0"/>
              </a:rPr>
              <a:t>Name the problem</a:t>
            </a:r>
            <a:r>
              <a:rPr lang="en-US" dirty="0">
                <a:latin typeface="Calibri" panose="020F0502020204030204" pitchFamily="34" charset="0"/>
                <a:cs typeface="Calibri" panose="020F0502020204030204" pitchFamily="34" charset="0"/>
              </a:rPr>
              <a:t> – be specific and be honest</a:t>
            </a:r>
            <a:endParaRPr lang="en-US" b="1" u="sng" dirty="0">
              <a:latin typeface="Calibri" panose="020F0502020204030204" pitchFamily="34" charset="0"/>
              <a:cs typeface="Calibri" panose="020F0502020204030204" pitchFamily="34" charset="0"/>
            </a:endParaRPr>
          </a:p>
          <a:p>
            <a:pPr marL="342900" indent="-342900">
              <a:lnSpc>
                <a:spcPct val="200000"/>
              </a:lnSpc>
              <a:buFont typeface="+mj-lt"/>
              <a:buAutoNum type="arabicPeriod"/>
            </a:pPr>
            <a:r>
              <a:rPr lang="en-US" b="1" u="sng" dirty="0">
                <a:latin typeface="Calibri" panose="020F0502020204030204" pitchFamily="34" charset="0"/>
                <a:cs typeface="Calibri" panose="020F0502020204030204" pitchFamily="34" charset="0"/>
              </a:rPr>
              <a:t>Allow a response (from someone else)</a:t>
            </a:r>
            <a:r>
              <a:rPr lang="en-US" dirty="0">
                <a:latin typeface="Calibri" panose="020F0502020204030204" pitchFamily="34" charset="0"/>
                <a:cs typeface="Calibri" panose="020F0502020204030204" pitchFamily="34" charset="0"/>
              </a:rPr>
              <a:t> – designate someone you can trust to play this role if necessary</a:t>
            </a:r>
            <a:endParaRPr lang="en-US"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8219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fontScale="90000"/>
          </a:bodyPr>
          <a:lstStyle/>
          <a:p>
            <a:r>
              <a:rPr lang="en-US" dirty="0">
                <a:latin typeface="Chalkduster" panose="03050602040202020205" pitchFamily="66" charset="77"/>
                <a:cs typeface="Calibri" panose="020F0502020204030204" pitchFamily="34" charset="0"/>
              </a:rPr>
              <a:t>What are a moderator’s duties?</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6" name="TextBox 5">
            <a:extLst>
              <a:ext uri="{FF2B5EF4-FFF2-40B4-BE49-F238E27FC236}">
                <a16:creationId xmlns:a16="http://schemas.microsoft.com/office/drawing/2014/main" id="{9BE49771-7C12-97BB-2C5E-163424C5DCBE}"/>
              </a:ext>
            </a:extLst>
          </p:cNvPr>
          <p:cNvSpPr txBox="1"/>
          <p:nvPr/>
        </p:nvSpPr>
        <p:spPr>
          <a:xfrm>
            <a:off x="838200" y="2137418"/>
            <a:ext cx="10515600" cy="255698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Facilitating conversation amongst panelist prior to the con</a:t>
            </a:r>
          </a:p>
          <a:p>
            <a:pPr marL="285750" indent="-285750">
              <a:lnSpc>
                <a:spcPct val="20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Facilitating conversation between panelists during the panel</a:t>
            </a:r>
          </a:p>
          <a:p>
            <a:pPr marL="285750" indent="-285750">
              <a:lnSpc>
                <a:spcPct val="20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Managing audience Q&amp;A</a:t>
            </a:r>
          </a:p>
        </p:txBody>
      </p:sp>
    </p:spTree>
    <p:extLst>
      <p:ext uri="{BB962C8B-B14F-4D97-AF65-F5344CB8AC3E}">
        <p14:creationId xmlns:p14="http://schemas.microsoft.com/office/powerpoint/2010/main" val="969553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fontScale="90000"/>
          </a:bodyPr>
          <a:lstStyle/>
          <a:p>
            <a:r>
              <a:rPr lang="en-US" dirty="0">
                <a:latin typeface="Chalkduster" panose="03050602040202020205" pitchFamily="66" charset="77"/>
                <a:cs typeface="Calibri" panose="020F0502020204030204" pitchFamily="34" charset="0"/>
              </a:rPr>
              <a:t>Handling Unruly Audience Members cont’d</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2784737"/>
          </a:xfrm>
          <a:prstGeom prst="rect">
            <a:avLst/>
          </a:prstGeom>
          <a:noFill/>
        </p:spPr>
        <p:txBody>
          <a:bodyPr wrap="square" rtlCol="0">
            <a:spAutoFit/>
          </a:bodyPr>
          <a:lstStyle/>
          <a:p>
            <a:pPr>
              <a:lnSpc>
                <a:spcPct val="200000"/>
              </a:lnSpc>
            </a:pPr>
            <a:r>
              <a:rPr lang="en-US" b="1" dirty="0">
                <a:latin typeface="Calibri" panose="020F0502020204030204" pitchFamily="34" charset="0"/>
                <a:cs typeface="Calibri" panose="020F0502020204030204" pitchFamily="34" charset="0"/>
              </a:rPr>
              <a:t>5.   </a:t>
            </a:r>
            <a:r>
              <a:rPr lang="en-US" b="1" u="sng" dirty="0">
                <a:latin typeface="Calibri" panose="020F0502020204030204" pitchFamily="34" charset="0"/>
                <a:cs typeface="Calibri" panose="020F0502020204030204" pitchFamily="34" charset="0"/>
              </a:rPr>
              <a:t>(Optional) allow 1-2 more responses</a:t>
            </a:r>
            <a:r>
              <a:rPr lang="en-US" dirty="0">
                <a:latin typeface="Calibri" panose="020F0502020204030204" pitchFamily="34" charset="0"/>
                <a:cs typeface="Calibri" panose="020F0502020204030204" pitchFamily="34" charset="0"/>
              </a:rPr>
              <a:t> – especially if it makes space for someone from the group harmed to speak</a:t>
            </a:r>
            <a:endParaRPr lang="en-US" b="1" u="sng" dirty="0">
              <a:latin typeface="Calibri" panose="020F0502020204030204" pitchFamily="34" charset="0"/>
              <a:cs typeface="Calibri" panose="020F0502020204030204" pitchFamily="34" charset="0"/>
            </a:endParaRPr>
          </a:p>
          <a:p>
            <a:pPr>
              <a:lnSpc>
                <a:spcPct val="200000"/>
              </a:lnSpc>
            </a:pPr>
            <a:r>
              <a:rPr lang="en-US" b="1" dirty="0">
                <a:latin typeface="Calibri" panose="020F0502020204030204" pitchFamily="34" charset="0"/>
                <a:cs typeface="Calibri" panose="020F0502020204030204" pitchFamily="34" charset="0"/>
              </a:rPr>
              <a:t>6.    </a:t>
            </a:r>
            <a:r>
              <a:rPr lang="en-US" b="1" u="sng" dirty="0">
                <a:latin typeface="Calibri" panose="020F0502020204030204" pitchFamily="34" charset="0"/>
                <a:cs typeface="Calibri" panose="020F0502020204030204" pitchFamily="34" charset="0"/>
              </a:rPr>
              <a:t>Look for lifelines</a:t>
            </a:r>
            <a:r>
              <a:rPr lang="en-US" dirty="0">
                <a:latin typeface="Calibri" panose="020F0502020204030204" pitchFamily="34" charset="0"/>
                <a:cs typeface="Calibri" panose="020F0502020204030204" pitchFamily="34" charset="0"/>
              </a:rPr>
              <a:t> – balance giving the benefit of the doubt with the potential for more harm or justification</a:t>
            </a:r>
            <a:endParaRPr lang="en-US" b="1" u="sng" dirty="0">
              <a:latin typeface="Calibri" panose="020F0502020204030204" pitchFamily="34" charset="0"/>
              <a:cs typeface="Calibri" panose="020F0502020204030204" pitchFamily="34" charset="0"/>
            </a:endParaRPr>
          </a:p>
          <a:p>
            <a:pPr>
              <a:lnSpc>
                <a:spcPct val="200000"/>
              </a:lnSpc>
            </a:pPr>
            <a:r>
              <a:rPr lang="en-US" b="1" dirty="0">
                <a:latin typeface="Calibri" panose="020F0502020204030204" pitchFamily="34" charset="0"/>
                <a:cs typeface="Calibri" panose="020F0502020204030204" pitchFamily="34" charset="0"/>
              </a:rPr>
              <a:t>7.    </a:t>
            </a:r>
            <a:r>
              <a:rPr lang="en-US" b="1" u="sng" dirty="0">
                <a:latin typeface="Calibri" panose="020F0502020204030204" pitchFamily="34" charset="0"/>
                <a:cs typeface="Calibri" panose="020F0502020204030204" pitchFamily="34" charset="0"/>
              </a:rPr>
              <a:t>Redirect</a:t>
            </a:r>
            <a:r>
              <a:rPr lang="en-US" dirty="0">
                <a:latin typeface="Calibri" panose="020F0502020204030204" pitchFamily="34" charset="0"/>
                <a:cs typeface="Calibri" panose="020F0502020204030204" pitchFamily="34" charset="0"/>
              </a:rPr>
              <a:t> – balancing getting back on track with folks being heard </a:t>
            </a:r>
            <a:endParaRPr lang="en-US" b="1" u="sng" dirty="0">
              <a:latin typeface="Calibri" panose="020F0502020204030204" pitchFamily="34" charset="0"/>
              <a:cs typeface="Calibri" panose="020F0502020204030204" pitchFamily="34" charset="0"/>
            </a:endParaRPr>
          </a:p>
          <a:p>
            <a:pPr>
              <a:lnSpc>
                <a:spcPct val="200000"/>
              </a:lnSpc>
            </a:pPr>
            <a:r>
              <a:rPr lang="en-US" b="1" dirty="0">
                <a:latin typeface="Calibri" panose="020F0502020204030204" pitchFamily="34" charset="0"/>
                <a:cs typeface="Calibri" panose="020F0502020204030204" pitchFamily="34" charset="0"/>
              </a:rPr>
              <a:t>8.    </a:t>
            </a:r>
            <a:r>
              <a:rPr lang="en-US" b="1" u="sng" dirty="0">
                <a:latin typeface="Calibri" panose="020F0502020204030204" pitchFamily="34" charset="0"/>
                <a:cs typeface="Calibri" panose="020F0502020204030204" pitchFamily="34" charset="0"/>
              </a:rPr>
              <a:t>Report</a:t>
            </a:r>
            <a:r>
              <a:rPr lang="en-US" dirty="0">
                <a:latin typeface="Calibri" panose="020F0502020204030204" pitchFamily="34" charset="0"/>
                <a:cs typeface="Calibri" panose="020F0502020204030204" pitchFamily="34" charset="0"/>
              </a:rPr>
              <a:t> – ALWAYS contact safety no matter how minor, either by online form or email (</a:t>
            </a:r>
            <a:r>
              <a:rPr lang="en-US" dirty="0" err="1">
                <a:latin typeface="Calibri" panose="020F0502020204030204" pitchFamily="34" charset="0"/>
                <a:cs typeface="Calibri" panose="020F0502020204030204" pitchFamily="34" charset="0"/>
              </a:rPr>
              <a:t>safety@wiscon.net</a:t>
            </a:r>
            <a:r>
              <a:rPr lang="en-US" dirty="0">
                <a:latin typeface="Calibri" panose="020F0502020204030204" pitchFamily="34" charset="0"/>
                <a:cs typeface="Calibri" panose="020F0502020204030204" pitchFamily="34" charset="0"/>
              </a:rPr>
              <a:t>)</a:t>
            </a:r>
            <a:endParaRPr lang="en-US"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8616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a:bodyPr>
          <a:lstStyle/>
          <a:p>
            <a:r>
              <a:rPr lang="en-US" dirty="0">
                <a:latin typeface="Chalkduster" panose="03050602040202020205" pitchFamily="66" charset="77"/>
                <a:cs typeface="Calibri" panose="020F0502020204030204" pitchFamily="34" charset="0"/>
              </a:rPr>
              <a:t>Wrapping It Up</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371672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b="1" dirty="0">
                <a:latin typeface="Calibri" panose="020F0502020204030204" pitchFamily="34" charset="0"/>
                <a:cs typeface="Calibri" panose="020F0502020204030204" pitchFamily="34" charset="0"/>
              </a:rPr>
              <a:t>Moderators facilitate conversations before and during the convention, both online and in-person</a:t>
            </a:r>
          </a:p>
          <a:p>
            <a:pPr marL="285750" indent="-285750">
              <a:lnSpc>
                <a:spcPct val="200000"/>
              </a:lnSpc>
              <a:buFont typeface="Arial" panose="020B0604020202020204" pitchFamily="34" charset="0"/>
              <a:buChar char="•"/>
            </a:pPr>
            <a:r>
              <a:rPr lang="en-US" b="1" dirty="0">
                <a:latin typeface="Calibri" panose="020F0502020204030204" pitchFamily="34" charset="0"/>
                <a:cs typeface="Calibri" panose="020F0502020204030204" pitchFamily="34" charset="0"/>
              </a:rPr>
              <a:t>Remember the MODR method: </a:t>
            </a:r>
          </a:p>
          <a:p>
            <a:pPr marL="742950" lvl="1" indent="-285750">
              <a:lnSpc>
                <a:spcPct val="200000"/>
              </a:lnSpc>
              <a:buFont typeface="Arial" panose="020B0604020202020204" pitchFamily="34" charset="0"/>
              <a:buChar char="•"/>
            </a:pPr>
            <a:r>
              <a:rPr lang="en-US" sz="1600" b="1" dirty="0">
                <a:latin typeface="Calibri" panose="020F0502020204030204" pitchFamily="34" charset="0"/>
                <a:cs typeface="Calibri" panose="020F0502020204030204" pitchFamily="34" charset="0"/>
              </a:rPr>
              <a:t>Keep it </a:t>
            </a:r>
            <a:r>
              <a:rPr lang="en-US" sz="1600" b="1" u="sng" dirty="0">
                <a:latin typeface="Calibri" panose="020F0502020204030204" pitchFamily="34" charset="0"/>
                <a:cs typeface="Calibri" panose="020F0502020204030204" pitchFamily="34" charset="0"/>
              </a:rPr>
              <a:t>MOVING</a:t>
            </a:r>
            <a:r>
              <a:rPr lang="en-US" sz="1600" b="1" dirty="0">
                <a:latin typeface="Calibri" panose="020F0502020204030204" pitchFamily="34" charset="0"/>
                <a:cs typeface="Calibri" panose="020F0502020204030204" pitchFamily="34" charset="0"/>
              </a:rPr>
              <a:t>, Keep it </a:t>
            </a:r>
            <a:r>
              <a:rPr lang="en-US" sz="1600" b="1" u="sng" dirty="0">
                <a:latin typeface="Calibri" panose="020F0502020204030204" pitchFamily="34" charset="0"/>
                <a:cs typeface="Calibri" panose="020F0502020204030204" pitchFamily="34" charset="0"/>
              </a:rPr>
              <a:t>ON TOPIC</a:t>
            </a:r>
            <a:r>
              <a:rPr lang="en-US" sz="1600" b="1" dirty="0">
                <a:latin typeface="Calibri" panose="020F0502020204030204" pitchFamily="34" charset="0"/>
                <a:cs typeface="Calibri" panose="020F0502020204030204" pitchFamily="34" charset="0"/>
              </a:rPr>
              <a:t>, </a:t>
            </a:r>
            <a:r>
              <a:rPr lang="en-US" sz="1600" b="1" u="sng" dirty="0">
                <a:latin typeface="Calibri" panose="020F0502020204030204" pitchFamily="34" charset="0"/>
                <a:cs typeface="Calibri" panose="020F0502020204030204" pitchFamily="34" charset="0"/>
              </a:rPr>
              <a:t>DON’T</a:t>
            </a:r>
            <a:r>
              <a:rPr lang="en-US" sz="1600" b="1" dirty="0">
                <a:latin typeface="Calibri" panose="020F0502020204030204" pitchFamily="34" charset="0"/>
                <a:cs typeface="Calibri" panose="020F0502020204030204" pitchFamily="34" charset="0"/>
              </a:rPr>
              <a:t> forget the clock, and </a:t>
            </a:r>
            <a:r>
              <a:rPr lang="en-US" sz="1600" b="1" u="sng" dirty="0">
                <a:latin typeface="Calibri" panose="020F0502020204030204" pitchFamily="34" charset="0"/>
                <a:cs typeface="Calibri" panose="020F0502020204030204" pitchFamily="34" charset="0"/>
              </a:rPr>
              <a:t>RESPECT</a:t>
            </a:r>
            <a:r>
              <a:rPr lang="en-US" sz="1600" b="1" dirty="0">
                <a:latin typeface="Calibri" panose="020F0502020204030204" pitchFamily="34" charset="0"/>
                <a:cs typeface="Calibri" panose="020F0502020204030204" pitchFamily="34" charset="0"/>
              </a:rPr>
              <a:t> your panelists</a:t>
            </a:r>
          </a:p>
          <a:p>
            <a:pPr marL="285750" indent="-285750">
              <a:lnSpc>
                <a:spcPct val="200000"/>
              </a:lnSpc>
              <a:buFont typeface="Arial" panose="020B0604020202020204" pitchFamily="34" charset="0"/>
              <a:buChar char="•"/>
            </a:pPr>
            <a:r>
              <a:rPr lang="en-US" b="1" dirty="0">
                <a:latin typeface="Calibri" panose="020F0502020204030204" pitchFamily="34" charset="0"/>
                <a:cs typeface="Calibri" panose="020F0502020204030204" pitchFamily="34" charset="0"/>
              </a:rPr>
              <a:t>If you mess up: </a:t>
            </a:r>
          </a:p>
          <a:p>
            <a:pPr marL="742950" lvl="1" indent="-285750">
              <a:lnSpc>
                <a:spcPct val="200000"/>
              </a:lnSpc>
              <a:buFont typeface="Arial" panose="020B0604020202020204" pitchFamily="34" charset="0"/>
              <a:buChar char="•"/>
            </a:pPr>
            <a:r>
              <a:rPr lang="en-US" sz="1600" b="1" dirty="0">
                <a:latin typeface="Calibri" panose="020F0502020204030204" pitchFamily="34" charset="0"/>
                <a:cs typeface="Calibri" panose="020F0502020204030204" pitchFamily="34" charset="0"/>
              </a:rPr>
              <a:t>Name It, Claim It, and Move Along</a:t>
            </a:r>
          </a:p>
          <a:p>
            <a:pPr marL="285750" indent="-285750">
              <a:lnSpc>
                <a:spcPct val="200000"/>
              </a:lnSpc>
              <a:buFont typeface="Arial" panose="020B0604020202020204" pitchFamily="34" charset="0"/>
              <a:buChar char="•"/>
            </a:pPr>
            <a:r>
              <a:rPr lang="en-US" b="1" dirty="0">
                <a:latin typeface="Calibri" panose="020F0502020204030204" pitchFamily="34" charset="0"/>
                <a:cs typeface="Calibri" panose="020F0502020204030204" pitchFamily="34" charset="0"/>
              </a:rPr>
              <a:t>If an audience member (or panelist!) causes harm or disruption: </a:t>
            </a:r>
          </a:p>
          <a:p>
            <a:pPr marL="742950" lvl="1" indent="-285750">
              <a:lnSpc>
                <a:spcPct val="200000"/>
              </a:lnSpc>
              <a:buFont typeface="Arial" panose="020B0604020202020204" pitchFamily="34" charset="0"/>
              <a:buChar char="•"/>
            </a:pPr>
            <a:r>
              <a:rPr lang="en-US" sz="1600" b="1" dirty="0">
                <a:latin typeface="Calibri" panose="020F0502020204030204" pitchFamily="34" charset="0"/>
                <a:cs typeface="Calibri" panose="020F0502020204030204" pitchFamily="34" charset="0"/>
              </a:rPr>
              <a:t>Interrupt, allow Responses, Redirect, and Report</a:t>
            </a:r>
          </a:p>
        </p:txBody>
      </p:sp>
    </p:spTree>
    <p:extLst>
      <p:ext uri="{BB962C8B-B14F-4D97-AF65-F5344CB8AC3E}">
        <p14:creationId xmlns:p14="http://schemas.microsoft.com/office/powerpoint/2010/main" val="1882255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a:bodyPr>
          <a:lstStyle/>
          <a:p>
            <a:pPr algn="ctr"/>
            <a:r>
              <a:rPr lang="en-US" dirty="0">
                <a:latin typeface="Chalkduster" panose="03050602040202020205" pitchFamily="66" charset="77"/>
                <a:cs typeface="Calibri" panose="020F0502020204030204" pitchFamily="34" charset="0"/>
              </a:rPr>
              <a:t>Final Thoughts</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3441840"/>
          </a:xfrm>
          <a:prstGeom prst="rect">
            <a:avLst/>
          </a:prstGeom>
          <a:noFill/>
        </p:spPr>
        <p:txBody>
          <a:bodyPr wrap="square" rtlCol="0">
            <a:spAutoFit/>
          </a:bodyPr>
          <a:lstStyle/>
          <a:p>
            <a:pPr algn="ctr">
              <a:lnSpc>
                <a:spcPct val="150000"/>
              </a:lnSpc>
            </a:pPr>
            <a:r>
              <a:rPr lang="en-US" sz="4000" b="1" dirty="0">
                <a:latin typeface="Calibri" panose="020F0502020204030204" pitchFamily="34" charset="0"/>
                <a:cs typeface="Calibri" panose="020F0502020204030204" pitchFamily="34" charset="0"/>
              </a:rPr>
              <a:t>THANK YOU, THANK YOU, THANK YOU!!</a:t>
            </a:r>
          </a:p>
          <a:p>
            <a:pPr algn="ctr">
              <a:lnSpc>
                <a:spcPct val="150000"/>
              </a:lnSpc>
            </a:pPr>
            <a:r>
              <a:rPr lang="en-US" sz="4000" b="1" dirty="0">
                <a:latin typeface="Calibri" panose="020F0502020204030204" pitchFamily="34" charset="0"/>
                <a:cs typeface="Calibri" panose="020F0502020204030204" pitchFamily="34" charset="0"/>
              </a:rPr>
              <a:t>Also, have fun!!</a:t>
            </a:r>
          </a:p>
          <a:p>
            <a:pPr algn="ctr">
              <a:lnSpc>
                <a:spcPct val="150000"/>
              </a:lnSpc>
            </a:pPr>
            <a:endParaRPr lang="en-US" sz="4000" b="1" u="sng" dirty="0">
              <a:latin typeface="Calibri" panose="020F0502020204030204" pitchFamily="34" charset="0"/>
              <a:cs typeface="Calibri" panose="020F0502020204030204" pitchFamily="34" charset="0"/>
            </a:endParaRPr>
          </a:p>
          <a:p>
            <a:pPr algn="ctr">
              <a:lnSpc>
                <a:spcPct val="150000"/>
              </a:lnSpc>
            </a:pPr>
            <a:r>
              <a:rPr lang="en-US" sz="2800" dirty="0">
                <a:latin typeface="Calibri" panose="020F0502020204030204" pitchFamily="34" charset="0"/>
                <a:cs typeface="Calibri" panose="020F0502020204030204" pitchFamily="34" charset="0"/>
              </a:rPr>
              <a:t>Questions? Contact </a:t>
            </a:r>
            <a:r>
              <a:rPr lang="en-US" sz="2800" dirty="0" err="1">
                <a:latin typeface="Calibri" panose="020F0502020204030204" pitchFamily="34" charset="0"/>
                <a:cs typeface="Calibri" panose="020F0502020204030204" pitchFamily="34" charset="0"/>
              </a:rPr>
              <a:t>panels@wiscon.net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6956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 name="Rectangle 13">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rotWithShape="1">
          <a:blip r:embed="rId3"/>
          <a:srcRect l="38808" r="27423"/>
          <a:stretch/>
        </p:blipFill>
        <p:spPr>
          <a:xfrm>
            <a:off x="20" y="10"/>
            <a:ext cx="12188931" cy="6857989"/>
          </a:xfrm>
          <a:prstGeom prst="rect">
            <a:avLst/>
          </a:prstGeom>
        </p:spPr>
      </p:pic>
      <p:sp>
        <p:nvSpPr>
          <p:cNvPr id="16" name="Rectangle 15">
            <a:extLst>
              <a:ext uri="{FF2B5EF4-FFF2-40B4-BE49-F238E27FC236}">
                <a16:creationId xmlns:a16="http://schemas.microsoft.com/office/drawing/2014/main" id="{D503E11D-D7FB-44ED-80F1-8CDAD7A9A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640080" y="640080"/>
            <a:ext cx="8699129" cy="3566160"/>
          </a:xfrm>
        </p:spPr>
        <p:txBody>
          <a:bodyPr vert="horz" lIns="91440" tIns="45720" rIns="91440" bIns="45720" rtlCol="0" anchor="b">
            <a:normAutofit/>
          </a:bodyPr>
          <a:lstStyle/>
          <a:p>
            <a:r>
              <a:rPr lang="en-US" sz="6000" dirty="0">
                <a:solidFill>
                  <a:schemeClr val="bg1"/>
                </a:solidFill>
                <a:latin typeface="Chalkduster" panose="03050602040202020205" pitchFamily="66" charset="77"/>
              </a:rPr>
              <a:t>Facilitating Conversation Prior to the Convention</a:t>
            </a:r>
          </a:p>
        </p:txBody>
      </p:sp>
      <p:sp>
        <p:nvSpPr>
          <p:cNvPr id="18" name="Rectangle 6">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AA180"/>
          </a:solidFill>
          <a:ln w="38100" cap="rnd">
            <a:solidFill>
              <a:srgbClr val="AAA18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3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a:bodyPr>
          <a:lstStyle/>
          <a:p>
            <a:r>
              <a:rPr lang="en-US" dirty="0">
                <a:latin typeface="Chalkduster" panose="03050602040202020205" pitchFamily="66" charset="77"/>
                <a:cs typeface="Calibri" panose="020F0502020204030204" pitchFamily="34" charset="0"/>
              </a:rPr>
              <a:t>Connecting with Panelists</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9" name="TextBox 8">
            <a:extLst>
              <a:ext uri="{FF2B5EF4-FFF2-40B4-BE49-F238E27FC236}">
                <a16:creationId xmlns:a16="http://schemas.microsoft.com/office/drawing/2014/main" id="{88CF4CE5-B9F8-D603-A7F7-F84447698B5D}"/>
              </a:ext>
            </a:extLst>
          </p:cNvPr>
          <p:cNvSpPr txBox="1"/>
          <p:nvPr/>
        </p:nvSpPr>
        <p:spPr>
          <a:xfrm>
            <a:off x="838200" y="1934962"/>
            <a:ext cx="10515600" cy="246836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u="sng" dirty="0">
                <a:latin typeface="Calibri" panose="020F0502020204030204" pitchFamily="34" charset="0"/>
                <a:cs typeface="Calibri" panose="020F0502020204030204" pitchFamily="34" charset="0"/>
              </a:rPr>
              <a:t>What to do</a:t>
            </a:r>
            <a:r>
              <a:rPr lang="en-US" sz="2000" dirty="0">
                <a:latin typeface="Calibri" panose="020F0502020204030204" pitchFamily="34" charset="0"/>
                <a:cs typeface="Calibri" panose="020F0502020204030204" pitchFamily="34" charset="0"/>
              </a:rPr>
              <a:t>: Prior to the con, reach out to your panelists to start discussing the panel</a:t>
            </a:r>
          </a:p>
          <a:p>
            <a:pPr marL="285750" indent="-285750">
              <a:lnSpc>
                <a:spcPct val="200000"/>
              </a:lnSpc>
              <a:buFont typeface="Arial" panose="020B0604020202020204" pitchFamily="34" charset="0"/>
              <a:buChar char="•"/>
            </a:pPr>
            <a:r>
              <a:rPr lang="en-US" sz="2000" u="sng" dirty="0">
                <a:latin typeface="Calibri" panose="020F0502020204030204" pitchFamily="34" charset="0"/>
                <a:cs typeface="Calibri" panose="020F0502020204030204" pitchFamily="34" charset="0"/>
              </a:rPr>
              <a:t>Why</a:t>
            </a:r>
            <a:r>
              <a:rPr lang="en-US" sz="2000" dirty="0">
                <a:latin typeface="Calibri" panose="020F0502020204030204" pitchFamily="34" charset="0"/>
                <a:cs typeface="Calibri" panose="020F0502020204030204" pitchFamily="34" charset="0"/>
              </a:rPr>
              <a:t>: Panels run more smoothly if everyone is prepared</a:t>
            </a:r>
          </a:p>
          <a:p>
            <a:pPr marL="285750" indent="-285750">
              <a:lnSpc>
                <a:spcPct val="200000"/>
              </a:lnSpc>
              <a:buFont typeface="Arial" panose="020B0604020202020204" pitchFamily="34" charset="0"/>
              <a:buChar char="•"/>
            </a:pPr>
            <a:r>
              <a:rPr lang="en-US" sz="2000" u="sng" dirty="0">
                <a:latin typeface="Calibri" panose="020F0502020204030204" pitchFamily="34" charset="0"/>
                <a:cs typeface="Calibri" panose="020F0502020204030204" pitchFamily="34" charset="0"/>
              </a:rPr>
              <a:t>When</a:t>
            </a:r>
            <a:r>
              <a:rPr lang="en-US" sz="2000" dirty="0">
                <a:latin typeface="Calibri" panose="020F0502020204030204" pitchFamily="34" charset="0"/>
                <a:cs typeface="Calibri" panose="020F0502020204030204" pitchFamily="34" charset="0"/>
              </a:rPr>
              <a:t>: As soon as possible after assignments are finalized ; the sooner the better</a:t>
            </a:r>
            <a:endParaRPr lang="en-US" sz="2000" u="sng" dirty="0">
              <a:latin typeface="Calibri" panose="020F0502020204030204" pitchFamily="34" charset="0"/>
              <a:cs typeface="Calibri" panose="020F0502020204030204" pitchFamily="34" charset="0"/>
            </a:endParaRPr>
          </a:p>
          <a:p>
            <a:pPr marL="285750" indent="-285750">
              <a:lnSpc>
                <a:spcPct val="200000"/>
              </a:lnSpc>
              <a:buFont typeface="Arial" panose="020B0604020202020204" pitchFamily="34" charset="0"/>
              <a:buChar char="•"/>
            </a:pPr>
            <a:r>
              <a:rPr lang="en-US" sz="2000" u="sng" dirty="0">
                <a:latin typeface="Calibri" panose="020F0502020204030204" pitchFamily="34" charset="0"/>
                <a:cs typeface="Calibri" panose="020F0502020204030204" pitchFamily="34" charset="0"/>
              </a:rPr>
              <a:t>How</a:t>
            </a:r>
            <a:r>
              <a:rPr lang="en-US" sz="2000" dirty="0">
                <a:latin typeface="Calibri" panose="020F0502020204030204" pitchFamily="34" charset="0"/>
                <a:cs typeface="Calibri" panose="020F0502020204030204" pitchFamily="34" charset="0"/>
              </a:rPr>
              <a:t>: When the schedule is finalized, panelist emails will be provided</a:t>
            </a:r>
          </a:p>
        </p:txBody>
      </p:sp>
    </p:spTree>
    <p:extLst>
      <p:ext uri="{BB962C8B-B14F-4D97-AF65-F5344CB8AC3E}">
        <p14:creationId xmlns:p14="http://schemas.microsoft.com/office/powerpoint/2010/main" val="2853589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a:bodyPr>
          <a:lstStyle/>
          <a:p>
            <a:r>
              <a:rPr lang="en-US" dirty="0">
                <a:latin typeface="Chalkduster" panose="03050602040202020205" pitchFamily="66" charset="77"/>
                <a:cs typeface="Calibri" panose="020F0502020204030204" pitchFamily="34" charset="0"/>
              </a:rPr>
              <a:t>Reaching Out Via Email</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6" name="TextBox 5">
            <a:extLst>
              <a:ext uri="{FF2B5EF4-FFF2-40B4-BE49-F238E27FC236}">
                <a16:creationId xmlns:a16="http://schemas.microsoft.com/office/drawing/2014/main" id="{2E7B4C85-1F41-2DEA-A0D3-C94AFAA163C5}"/>
              </a:ext>
            </a:extLst>
          </p:cNvPr>
          <p:cNvSpPr txBox="1"/>
          <p:nvPr/>
        </p:nvSpPr>
        <p:spPr>
          <a:xfrm>
            <a:off x="838200" y="1875099"/>
            <a:ext cx="10515600" cy="3696525"/>
          </a:xfrm>
          <a:prstGeom prst="rect">
            <a:avLst/>
          </a:prstGeom>
          <a:noFill/>
        </p:spPr>
        <p:txBody>
          <a:bodyPr wrap="square" rtlCol="0">
            <a:spAutoFit/>
          </a:bodyPr>
          <a:lstStyle/>
          <a:p>
            <a:pPr marL="342900" indent="-342900">
              <a:lnSpc>
                <a:spcPct val="150000"/>
              </a:lnSpc>
              <a:buFont typeface="+mj-lt"/>
              <a:buAutoNum type="arabicPeriod"/>
            </a:pPr>
            <a:r>
              <a:rPr lang="en-US" sz="1400" dirty="0">
                <a:latin typeface="Calibri" panose="020F0502020204030204" pitchFamily="34" charset="0"/>
                <a:cs typeface="Calibri" panose="020F0502020204030204" pitchFamily="34" charset="0"/>
              </a:rPr>
              <a:t>Introduce yourself (name, pronouns) and ask for preferred name/pronouns if you don’t have them</a:t>
            </a:r>
          </a:p>
          <a:p>
            <a:pPr marL="342900" indent="-342900">
              <a:lnSpc>
                <a:spcPct val="150000"/>
              </a:lnSpc>
              <a:buFont typeface="+mj-lt"/>
              <a:buAutoNum type="arabicPeriod"/>
            </a:pPr>
            <a:r>
              <a:rPr lang="en-US" sz="1400" dirty="0">
                <a:latin typeface="Calibri" panose="020F0502020204030204" pitchFamily="34" charset="0"/>
                <a:cs typeface="Calibri" panose="020F0502020204030204" pitchFamily="34" charset="0"/>
              </a:rPr>
              <a:t>Determine introduction process for the panel (self or moderator led)</a:t>
            </a:r>
          </a:p>
          <a:p>
            <a:pPr marL="342900" indent="-342900">
              <a:lnSpc>
                <a:spcPct val="150000"/>
              </a:lnSpc>
              <a:buFont typeface="+mj-lt"/>
              <a:buAutoNum type="arabicPeriod"/>
            </a:pPr>
            <a:r>
              <a:rPr lang="en-US" sz="1400" dirty="0">
                <a:latin typeface="Calibri" panose="020F0502020204030204" pitchFamily="34" charset="0"/>
                <a:cs typeface="Calibri" panose="020F0502020204030204" pitchFamily="34" charset="0"/>
              </a:rPr>
              <a:t>Ask the panelists if they have accessibility needs and forward them to </a:t>
            </a:r>
            <a:r>
              <a:rPr lang="en-US" sz="1400" dirty="0" err="1">
                <a:latin typeface="Calibri" panose="020F0502020204030204" pitchFamily="34" charset="0"/>
                <a:cs typeface="Calibri" panose="020F0502020204030204" pitchFamily="34" charset="0"/>
              </a:rPr>
              <a:t>panels@wiscon.net</a:t>
            </a:r>
            <a:endParaRPr lang="en-US" sz="1400" dirty="0">
              <a:latin typeface="Calibri" panose="020F0502020204030204" pitchFamily="34" charset="0"/>
              <a:cs typeface="Calibri" panose="020F0502020204030204" pitchFamily="34" charset="0"/>
            </a:endParaRPr>
          </a:p>
          <a:p>
            <a:pPr marL="342900" indent="-342900">
              <a:lnSpc>
                <a:spcPct val="150000"/>
              </a:lnSpc>
              <a:buFont typeface="+mj-lt"/>
              <a:buAutoNum type="arabicPeriod"/>
            </a:pPr>
            <a:r>
              <a:rPr lang="en-US" sz="1400" dirty="0">
                <a:latin typeface="Calibri" panose="020F0502020204030204" pitchFamily="34" charset="0"/>
                <a:cs typeface="Calibri" panose="020F0502020204030204" pitchFamily="34" charset="0"/>
              </a:rPr>
              <a:t>Suggest or solicit panel structure</a:t>
            </a:r>
          </a:p>
          <a:p>
            <a:pPr marL="342900" indent="-342900">
              <a:lnSpc>
                <a:spcPct val="150000"/>
              </a:lnSpc>
              <a:buFont typeface="+mj-lt"/>
              <a:buAutoNum type="arabicPeriod"/>
            </a:pPr>
            <a:r>
              <a:rPr lang="en-US" sz="1400" dirty="0">
                <a:latin typeface="Calibri" panose="020F0502020204030204" pitchFamily="34" charset="0"/>
                <a:cs typeface="Calibri" panose="020F0502020204030204" pitchFamily="34" charset="0"/>
              </a:rPr>
              <a:t>Determine the group’s understanding of the panel description</a:t>
            </a:r>
          </a:p>
          <a:p>
            <a:pPr marL="342900" indent="-342900">
              <a:lnSpc>
                <a:spcPct val="150000"/>
              </a:lnSpc>
              <a:buFont typeface="+mj-lt"/>
              <a:buAutoNum type="arabicPeriod"/>
            </a:pPr>
            <a:r>
              <a:rPr lang="en-US" sz="1400" dirty="0">
                <a:latin typeface="Calibri" panose="020F0502020204030204" pitchFamily="34" charset="0"/>
                <a:cs typeface="Calibri" panose="020F0502020204030204" pitchFamily="34" charset="0"/>
              </a:rPr>
              <a:t>Ask about panelists’ interest in the panel</a:t>
            </a:r>
          </a:p>
          <a:p>
            <a:pPr marL="342900" indent="-342900">
              <a:lnSpc>
                <a:spcPct val="150000"/>
              </a:lnSpc>
              <a:buFont typeface="+mj-lt"/>
              <a:buAutoNum type="arabicPeriod"/>
            </a:pPr>
            <a:r>
              <a:rPr lang="en-US" sz="1400" dirty="0">
                <a:latin typeface="Calibri" panose="020F0502020204030204" pitchFamily="34" charset="0"/>
                <a:cs typeface="Calibri" panose="020F0502020204030204" pitchFamily="34" charset="0"/>
              </a:rPr>
              <a:t>Determine if specific resources will be cited</a:t>
            </a:r>
          </a:p>
          <a:p>
            <a:pPr marL="342900" indent="-342900">
              <a:lnSpc>
                <a:spcPct val="150000"/>
              </a:lnSpc>
              <a:buFont typeface="+mj-lt"/>
              <a:buAutoNum type="arabicPeriod"/>
            </a:pPr>
            <a:r>
              <a:rPr lang="en-US" sz="1400" dirty="0">
                <a:latin typeface="Calibri" panose="020F0502020204030204" pitchFamily="34" charset="0"/>
                <a:cs typeface="Calibri" panose="020F0502020204030204" pitchFamily="34" charset="0"/>
              </a:rPr>
              <a:t>Elicit 2-3 crucial topics per panelist </a:t>
            </a:r>
          </a:p>
          <a:p>
            <a:pPr marL="342900" indent="-342900">
              <a:lnSpc>
                <a:spcPct val="150000"/>
              </a:lnSpc>
              <a:buFont typeface="+mj-lt"/>
              <a:buAutoNum type="arabicPeriod"/>
            </a:pPr>
            <a:r>
              <a:rPr lang="en-US" sz="1400" dirty="0">
                <a:latin typeface="Calibri" panose="020F0502020204030204" pitchFamily="34" charset="0"/>
                <a:cs typeface="Calibri" panose="020F0502020204030204" pitchFamily="34" charset="0"/>
              </a:rPr>
              <a:t>Ask about topics/media to avoid</a:t>
            </a:r>
          </a:p>
          <a:p>
            <a:pPr marL="342900" indent="-342900">
              <a:lnSpc>
                <a:spcPct val="150000"/>
              </a:lnSpc>
              <a:buFont typeface="+mj-lt"/>
              <a:buAutoNum type="arabicPeriod"/>
            </a:pPr>
            <a:r>
              <a:rPr lang="en-US" sz="1400" dirty="0">
                <a:latin typeface="Calibri" panose="020F0502020204030204" pitchFamily="34" charset="0"/>
                <a:cs typeface="Calibri" panose="020F0502020204030204" pitchFamily="34" charset="0"/>
              </a:rPr>
              <a:t>Discuss meeting up before the panel	</a:t>
            </a:r>
          </a:p>
          <a:p>
            <a:pPr>
              <a:lnSpc>
                <a:spcPct val="150000"/>
              </a:lnSpc>
            </a:pPr>
            <a:r>
              <a:rPr lang="en-US" dirty="0">
                <a:latin typeface="Calibri" panose="020F0502020204030204" pitchFamily="34" charset="0"/>
                <a:cs typeface="Calibri" panose="020F0502020204030204" pitchFamily="34" charset="0"/>
              </a:rPr>
              <a:t>Questions or concerns? Contact </a:t>
            </a:r>
            <a:r>
              <a:rPr lang="en-US" dirty="0">
                <a:latin typeface="Calibri" panose="020F0502020204030204" pitchFamily="34" charset="0"/>
                <a:cs typeface="Calibri" panose="020F0502020204030204" pitchFamily="34" charset="0"/>
                <a:hlinkClick r:id="rId4"/>
              </a:rPr>
              <a:t>panels@wiscon.net</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705186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fontScale="90000"/>
          </a:bodyPr>
          <a:lstStyle/>
          <a:p>
            <a:r>
              <a:rPr lang="en-US" dirty="0">
                <a:latin typeface="Chalkduster" panose="03050602040202020205" pitchFamily="66" charset="77"/>
                <a:cs typeface="Calibri" panose="020F0502020204030204" pitchFamily="34" charset="0"/>
              </a:rPr>
              <a:t>Meeting Up Before the Panel: In Person Mods</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3" name="TextBox 2">
            <a:extLst>
              <a:ext uri="{FF2B5EF4-FFF2-40B4-BE49-F238E27FC236}">
                <a16:creationId xmlns:a16="http://schemas.microsoft.com/office/drawing/2014/main" id="{6FD18DDD-2403-3AD5-E507-61FE3DE8D875}"/>
              </a:ext>
            </a:extLst>
          </p:cNvPr>
          <p:cNvSpPr txBox="1"/>
          <p:nvPr/>
        </p:nvSpPr>
        <p:spPr>
          <a:xfrm>
            <a:off x="838200" y="1840375"/>
            <a:ext cx="10515600" cy="3699474"/>
          </a:xfrm>
          <a:prstGeom prst="rect">
            <a:avLst/>
          </a:prstGeom>
          <a:noFill/>
        </p:spPr>
        <p:txBody>
          <a:bodyPr wrap="square" rtlCol="0">
            <a:spAutoFit/>
          </a:bodyPr>
          <a:lstStyle/>
          <a:p>
            <a:pPr>
              <a:lnSpc>
                <a:spcPct val="200000"/>
              </a:lnSpc>
            </a:pPr>
            <a:r>
              <a:rPr lang="en-US" sz="2000" dirty="0">
                <a:latin typeface="Calibri" panose="020F0502020204030204" pitchFamily="34" charset="0"/>
                <a:cs typeface="Calibri" panose="020F0502020204030204" pitchFamily="34" charset="0"/>
              </a:rPr>
              <a:t>Meet your panelists in the Green Room 10 minutes before the panel starts and get name tents.</a:t>
            </a:r>
          </a:p>
          <a:p>
            <a:pPr marL="285750" indent="-285750">
              <a:lnSpc>
                <a:spcPct val="20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If </a:t>
            </a:r>
            <a:r>
              <a:rPr lang="en-US" sz="2000" i="1" dirty="0">
                <a:latin typeface="Calibri" panose="020F0502020204030204" pitchFamily="34" charset="0"/>
                <a:cs typeface="Calibri" panose="020F0502020204030204" pitchFamily="34" charset="0"/>
              </a:rPr>
              <a:t>you</a:t>
            </a:r>
            <a:r>
              <a:rPr lang="en-US" sz="2000" dirty="0">
                <a:latin typeface="Calibri" panose="020F0502020204030204" pitchFamily="34" charset="0"/>
                <a:cs typeface="Calibri" panose="020F0502020204030204" pitchFamily="34" charset="0"/>
              </a:rPr>
              <a:t> can’t make it to the Green Room, let panelists know ahead of time and feel free to pick up the name/panel tents early or designate a panelist to do it for you.</a:t>
            </a:r>
          </a:p>
          <a:p>
            <a:pPr marL="285750" indent="-285750">
              <a:lnSpc>
                <a:spcPct val="20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If a panelist(s) is running late, let someone in the green room know when you leave for the panel room</a:t>
            </a:r>
          </a:p>
          <a:p>
            <a:pPr marL="285750" indent="-285750">
              <a:lnSpc>
                <a:spcPct val="20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Go to the assigned room and make sure microphones are working and distributed evenly</a:t>
            </a:r>
          </a:p>
        </p:txBody>
      </p:sp>
    </p:spTree>
    <p:extLst>
      <p:ext uri="{BB962C8B-B14F-4D97-AF65-F5344CB8AC3E}">
        <p14:creationId xmlns:p14="http://schemas.microsoft.com/office/powerpoint/2010/main" val="3781817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fontScale="90000"/>
          </a:bodyPr>
          <a:lstStyle/>
          <a:p>
            <a:r>
              <a:rPr lang="en-US" dirty="0">
                <a:latin typeface="Chalkduster" panose="03050602040202020205" pitchFamily="66" charset="77"/>
                <a:cs typeface="Calibri" panose="020F0502020204030204" pitchFamily="34" charset="0"/>
              </a:rPr>
              <a:t>Meeting Up Before the Panel: Online Mods</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3373359"/>
          </a:xfrm>
          <a:prstGeom prst="rect">
            <a:avLst/>
          </a:prstGeom>
          <a:noFill/>
        </p:spPr>
        <p:txBody>
          <a:bodyPr wrap="square" rtlCol="0">
            <a:spAutoFit/>
          </a:bodyPr>
          <a:lstStyle/>
          <a:p>
            <a:pPr>
              <a:lnSpc>
                <a:spcPct val="150000"/>
              </a:lnSpc>
            </a:pPr>
            <a:r>
              <a:rPr lang="en-US" dirty="0">
                <a:latin typeface="Calibri" panose="020F0502020204030204" pitchFamily="34" charset="0"/>
                <a:cs typeface="Calibri" panose="020F0502020204030204" pitchFamily="34" charset="0"/>
              </a:rPr>
              <a:t>NOTE: Panels are scheduled for “Online Zoom Room 1” or “Online Zoom Room 2”</a:t>
            </a:r>
          </a:p>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An unmonitored, non-private Zoom meeting “Green Room” is available </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Questions? Head to the #green-room Discord channel</a:t>
            </a:r>
          </a:p>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Joining the Zoom Call</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Everyone will join a regular zoom call</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There is no waiting room</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There is one link per Online Zoom Room per day, available via the online program</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Panelists and mods will receive a link via email</a:t>
            </a:r>
          </a:p>
        </p:txBody>
      </p:sp>
    </p:spTree>
    <p:extLst>
      <p:ext uri="{BB962C8B-B14F-4D97-AF65-F5344CB8AC3E}">
        <p14:creationId xmlns:p14="http://schemas.microsoft.com/office/powerpoint/2010/main" val="308304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2D4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C90-F538-0C3C-6CB6-1E77D06585A5}"/>
              </a:ext>
            </a:extLst>
          </p:cNvPr>
          <p:cNvSpPr>
            <a:spLocks noGrp="1"/>
          </p:cNvSpPr>
          <p:nvPr>
            <p:ph type="title"/>
          </p:nvPr>
        </p:nvSpPr>
        <p:spPr>
          <a:xfrm>
            <a:off x="838200" y="365125"/>
            <a:ext cx="10515600" cy="1139584"/>
          </a:xfrm>
        </p:spPr>
        <p:txBody>
          <a:bodyPr>
            <a:normAutofit/>
          </a:bodyPr>
          <a:lstStyle/>
          <a:p>
            <a:r>
              <a:rPr lang="en-US" dirty="0">
                <a:latin typeface="Chalkduster" panose="03050602040202020205" pitchFamily="66" charset="77"/>
                <a:cs typeface="Calibri" panose="020F0502020204030204" pitchFamily="34" charset="0"/>
              </a:rPr>
              <a:t>Online Mods (continued)</a:t>
            </a:r>
          </a:p>
        </p:txBody>
      </p:sp>
      <p:pic>
        <p:nvPicPr>
          <p:cNvPr id="7" name="Content Placeholder 6" descr="WisCon banner which the silhouette of a young child, someone in a wheelchair, a robot, a warrior, and someone riding a unicorn again a tunnel-like background that's dark blue on the edges to light blue in the center. ">
            <a:extLst>
              <a:ext uri="{FF2B5EF4-FFF2-40B4-BE49-F238E27FC236}">
                <a16:creationId xmlns:a16="http://schemas.microsoft.com/office/drawing/2014/main" id="{96B66891-407F-222D-2393-E97F0786785E}"/>
              </a:ext>
            </a:extLst>
          </p:cNvPr>
          <p:cNvPicPr>
            <a:picLocks noGrp="1" noChangeAspect="1"/>
          </p:cNvPicPr>
          <p:nvPr>
            <p:ph idx="1"/>
          </p:nvPr>
        </p:nvPicPr>
        <p:blipFill>
          <a:blip r:embed="rId3"/>
          <a:stretch>
            <a:fillRect/>
          </a:stretch>
        </p:blipFill>
        <p:spPr>
          <a:xfrm>
            <a:off x="0" y="5632450"/>
            <a:ext cx="12192000" cy="1754188"/>
          </a:xfrm>
        </p:spPr>
      </p:pic>
      <p:sp>
        <p:nvSpPr>
          <p:cNvPr id="4" name="TextBox 3">
            <a:extLst>
              <a:ext uri="{FF2B5EF4-FFF2-40B4-BE49-F238E27FC236}">
                <a16:creationId xmlns:a16="http://schemas.microsoft.com/office/drawing/2014/main" id="{41602613-E489-9575-2D9B-B65AA30C7765}"/>
              </a:ext>
            </a:extLst>
          </p:cNvPr>
          <p:cNvSpPr txBox="1"/>
          <p:nvPr/>
        </p:nvSpPr>
        <p:spPr>
          <a:xfrm>
            <a:off x="838200" y="1828800"/>
            <a:ext cx="10515600" cy="337335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Volunteer Production Assistant</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Manages the technical aspects of the call</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Manages audience disruptions</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Provides time signals</a:t>
            </a:r>
          </a:p>
          <a:p>
            <a:pPr marL="342900"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Chat</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Will be enabled and it moves fast!</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Audience members are encouraged to use the panel’s channels for side conversations</a:t>
            </a:r>
          </a:p>
          <a:p>
            <a:pPr marL="800100" lvl="1" indent="-34290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Feel free to take note of points/questions in chat to bring up during the panel or Q&amp;A</a:t>
            </a:r>
          </a:p>
        </p:txBody>
      </p:sp>
    </p:spTree>
    <p:extLst>
      <p:ext uri="{BB962C8B-B14F-4D97-AF65-F5344CB8AC3E}">
        <p14:creationId xmlns:p14="http://schemas.microsoft.com/office/powerpoint/2010/main" val="1731375639"/>
      </p:ext>
    </p:extLst>
  </p:cSld>
  <p:clrMapOvr>
    <a:masterClrMapping/>
  </p:clrMapOvr>
</p:sld>
</file>

<file path=ppt/theme/theme1.xml><?xml version="1.0" encoding="utf-8"?>
<a:theme xmlns:a="http://schemas.openxmlformats.org/drawingml/2006/main" name="SketchyVTI">
  <a:themeElements>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9194</Words>
  <Application>Microsoft Macintosh PowerPoint</Application>
  <PresentationFormat>Widescreen</PresentationFormat>
  <Paragraphs>472</Paragraphs>
  <Slides>32</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Chalkduster</vt:lpstr>
      <vt:lpstr>Courier New</vt:lpstr>
      <vt:lpstr>Symbol</vt:lpstr>
      <vt:lpstr>The Hand Bold</vt:lpstr>
      <vt:lpstr>The Serif Hand Black</vt:lpstr>
      <vt:lpstr>Times New Roman</vt:lpstr>
      <vt:lpstr>Wingdings</vt:lpstr>
      <vt:lpstr>SketchyVTI</vt:lpstr>
      <vt:lpstr>WisCon Moderator Training</vt:lpstr>
      <vt:lpstr>What is a moderator?</vt:lpstr>
      <vt:lpstr>What are a moderator’s duties?</vt:lpstr>
      <vt:lpstr>Facilitating Conversation Prior to the Convention</vt:lpstr>
      <vt:lpstr>Connecting with Panelists</vt:lpstr>
      <vt:lpstr>Reaching Out Via Email</vt:lpstr>
      <vt:lpstr>Meeting Up Before the Panel: In Person Mods</vt:lpstr>
      <vt:lpstr>Meeting Up Before the Panel: Online Mods</vt:lpstr>
      <vt:lpstr>Online Mods (continued)</vt:lpstr>
      <vt:lpstr>Facilitating Conversation During the Panel</vt:lpstr>
      <vt:lpstr>Getting Started</vt:lpstr>
      <vt:lpstr>Best Practices</vt:lpstr>
      <vt:lpstr>Do’s – the MODR Method</vt:lpstr>
      <vt:lpstr>Keep the Conversation MOVING</vt:lpstr>
      <vt:lpstr>Keep the Conversation ON TOPIC</vt:lpstr>
      <vt:lpstr>DON’T Forget the Clock</vt:lpstr>
      <vt:lpstr>RESPECT Your Panelists</vt:lpstr>
      <vt:lpstr>Donts</vt:lpstr>
      <vt:lpstr>Moderating as a Co-Panelist</vt:lpstr>
      <vt:lpstr>Moderating Round-Table Discussions</vt:lpstr>
      <vt:lpstr>Hands-Up! A Guide</vt:lpstr>
      <vt:lpstr>Hands-Up! cont’d</vt:lpstr>
      <vt:lpstr>Other Round-Table Best Practices</vt:lpstr>
      <vt:lpstr>Handling Moderator Missteps</vt:lpstr>
      <vt:lpstr>Name It, Claim It, and Move Along</vt:lpstr>
      <vt:lpstr>Name It, Claim It, and Move Along cont’d</vt:lpstr>
      <vt:lpstr>Managing Audience Q&amp;A</vt:lpstr>
      <vt:lpstr>Overview</vt:lpstr>
      <vt:lpstr>Handling Unruly Audience Members</vt:lpstr>
      <vt:lpstr>Handling Unruly Audience Members cont’d</vt:lpstr>
      <vt:lpstr>Wrapping It Up</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 Moderator Training</dc:title>
  <dc:creator>Gretchen Jones</dc:creator>
  <cp:lastModifiedBy>Cat Meier</cp:lastModifiedBy>
  <cp:revision>50</cp:revision>
  <dcterms:created xsi:type="dcterms:W3CDTF">2023-04-27T23:24:02Z</dcterms:created>
  <dcterms:modified xsi:type="dcterms:W3CDTF">2023-05-06T23:16:40Z</dcterms:modified>
</cp:coreProperties>
</file>